
<file path=[Content_Types].xml><?xml version="1.0" encoding="utf-8"?>
<Types xmlns="http://schemas.openxmlformats.org/package/2006/content-types">
  <Default Extension="bin" ContentType="image/unknown"/>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7"/>
  </p:notesMasterIdLst>
  <p:sldIdLst>
    <p:sldId id="256" r:id="rId2"/>
    <p:sldId id="258" r:id="rId3"/>
    <p:sldId id="314" r:id="rId4"/>
    <p:sldId id="315" r:id="rId5"/>
    <p:sldId id="334" r:id="rId6"/>
    <p:sldId id="262" r:id="rId7"/>
    <p:sldId id="325" r:id="rId8"/>
    <p:sldId id="260" r:id="rId9"/>
    <p:sldId id="316" r:id="rId10"/>
    <p:sldId id="312" r:id="rId11"/>
    <p:sldId id="335" r:id="rId12"/>
    <p:sldId id="336" r:id="rId13"/>
    <p:sldId id="317" r:id="rId14"/>
    <p:sldId id="318" r:id="rId15"/>
    <p:sldId id="319" r:id="rId16"/>
    <p:sldId id="320" r:id="rId17"/>
    <p:sldId id="322" r:id="rId18"/>
    <p:sldId id="323" r:id="rId19"/>
    <p:sldId id="326" r:id="rId20"/>
    <p:sldId id="298" r:id="rId21"/>
    <p:sldId id="327" r:id="rId22"/>
    <p:sldId id="328" r:id="rId23"/>
    <p:sldId id="331" r:id="rId24"/>
    <p:sldId id="304" r:id="rId25"/>
    <p:sldId id="303" r:id="rId26"/>
    <p:sldId id="337" r:id="rId27"/>
    <p:sldId id="329" r:id="rId28"/>
    <p:sldId id="332" r:id="rId29"/>
    <p:sldId id="333" r:id="rId30"/>
    <p:sldId id="272" r:id="rId31"/>
    <p:sldId id="270" r:id="rId32"/>
    <p:sldId id="338" r:id="rId33"/>
    <p:sldId id="268" r:id="rId34"/>
    <p:sldId id="313" r:id="rId35"/>
    <p:sldId id="311" r:id="rId36"/>
  </p:sldIdLst>
  <p:sldSz cx="9144000" cy="5143500" type="screen16x9"/>
  <p:notesSz cx="6858000" cy="9144000"/>
  <p:embeddedFontLst>
    <p:embeddedFont>
      <p:font typeface="Aharoni" panose="02010803020104030203" pitchFamily="2" charset="-79"/>
      <p:bold r:id="rId38"/>
    </p:embeddedFont>
    <p:embeddedFont>
      <p:font typeface="Bauhaus 93" panose="04030905020B02020C02" pitchFamily="82" charset="0"/>
      <p:regular r:id="rId39"/>
    </p:embeddedFont>
    <p:embeddedFont>
      <p:font typeface="Cascadia Code SemiLight" panose="020B0609020000020004" pitchFamily="49" charset="0"/>
      <p:regular r:id="rId40"/>
    </p:embeddedFont>
    <p:embeddedFont>
      <p:font typeface="Cooper Black" panose="0208090404030B020404" pitchFamily="18" charset="0"/>
      <p:regular r:id="rId41"/>
    </p:embeddedFont>
    <p:embeddedFont>
      <p:font typeface="DM Sans" panose="020B0604020202020204" charset="0"/>
      <p:regular r:id="rId42"/>
      <p:bold r:id="rId43"/>
      <p:italic r:id="rId44"/>
      <p:boldItalic r:id="rId45"/>
    </p:embeddedFont>
    <p:embeddedFont>
      <p:font typeface="DM Sans Black" panose="020B0604020202020204" charset="0"/>
      <p:bold r:id="rId46"/>
      <p:boldItalic r:id="rId47"/>
    </p:embeddedFont>
    <p:embeddedFont>
      <p:font typeface="Nunito Light"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her Muhamed" initials="SM" lastIdx="1" clrIdx="0">
    <p:extLst>
      <p:ext uri="{19B8F6BF-5375-455C-9EA6-DF929625EA0E}">
        <p15:presenceInfo xmlns:p15="http://schemas.microsoft.com/office/powerpoint/2012/main" userId="4011f75b9f8b3e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C316A6-E709-4828-B7C6-50346241C581}">
  <a:tblStyle styleId="{73C316A6-E709-4828-B7C6-50346241C5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476E5CE-201B-48DD-86C4-03EE80A78BE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snapToGrid="0">
      <p:cViewPr varScale="1">
        <p:scale>
          <a:sx n="141" d="100"/>
          <a:sy n="141" d="100"/>
        </p:scale>
        <p:origin x="72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258ec77288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258ec77288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137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646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461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082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83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53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104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515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062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286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127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83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823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834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24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230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244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679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a:extLst>
            <a:ext uri="{FF2B5EF4-FFF2-40B4-BE49-F238E27FC236}">
              <a16:creationId xmlns:a16="http://schemas.microsoft.com/office/drawing/2014/main" id="{52A244AC-53B8-7F20-AEDC-85DC4B7BA8F3}"/>
            </a:ext>
          </a:extLst>
        </p:cNvPr>
        <p:cNvGrpSpPr/>
        <p:nvPr/>
      </p:nvGrpSpPr>
      <p:grpSpPr>
        <a:xfrm>
          <a:off x="0" y="0"/>
          <a:ext cx="0" cy="0"/>
          <a:chOff x="0" y="0"/>
          <a:chExt cx="0" cy="0"/>
        </a:xfrm>
      </p:grpSpPr>
      <p:sp>
        <p:nvSpPr>
          <p:cNvPr id="1638" name="Google Shape;1638;g54dda1946d_6_332:notes">
            <a:extLst>
              <a:ext uri="{FF2B5EF4-FFF2-40B4-BE49-F238E27FC236}">
                <a16:creationId xmlns:a16="http://schemas.microsoft.com/office/drawing/2014/main" id="{A972F9DC-71DB-28BD-1DFC-B741BD359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6_332:notes">
            <a:extLst>
              <a:ext uri="{FF2B5EF4-FFF2-40B4-BE49-F238E27FC236}">
                <a16:creationId xmlns:a16="http://schemas.microsoft.com/office/drawing/2014/main" id="{F7B946F5-634C-32E9-A120-1ED0D3171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349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56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522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462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a:extLst>
            <a:ext uri="{FF2B5EF4-FFF2-40B4-BE49-F238E27FC236}">
              <a16:creationId xmlns:a16="http://schemas.microsoft.com/office/drawing/2014/main" id="{9A31CC9F-A44E-D5FE-6117-B46BAFF4F99C}"/>
            </a:ext>
          </a:extLst>
        </p:cNvPr>
        <p:cNvGrpSpPr/>
        <p:nvPr/>
      </p:nvGrpSpPr>
      <p:grpSpPr>
        <a:xfrm>
          <a:off x="0" y="0"/>
          <a:ext cx="0" cy="0"/>
          <a:chOff x="0" y="0"/>
          <a:chExt cx="0" cy="0"/>
        </a:xfrm>
      </p:grpSpPr>
      <p:sp>
        <p:nvSpPr>
          <p:cNvPr id="1769" name="Google Shape;1769;g54ff9c4cb4_3_5:notes">
            <a:extLst>
              <a:ext uri="{FF2B5EF4-FFF2-40B4-BE49-F238E27FC236}">
                <a16:creationId xmlns:a16="http://schemas.microsoft.com/office/drawing/2014/main" id="{92D226ED-579A-F2F2-E1BF-5976DF1029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a:extLst>
              <a:ext uri="{FF2B5EF4-FFF2-40B4-BE49-F238E27FC236}">
                <a16:creationId xmlns:a16="http://schemas.microsoft.com/office/drawing/2014/main" id="{FE0822BF-AC99-8CAF-FCE0-E4046706A6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721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258ec77288b_2_28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258ec77288b_2_28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12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626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10" name="Google Shape;10;p2"/>
          <p:cNvSpPr txBox="1">
            <a:spLocks noGrp="1"/>
          </p:cNvSpPr>
          <p:nvPr>
            <p:ph type="ctrTitle"/>
          </p:nvPr>
        </p:nvSpPr>
        <p:spPr>
          <a:xfrm>
            <a:off x="730500" y="1149100"/>
            <a:ext cx="7683000" cy="18840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800" b="0">
                <a:solidFill>
                  <a:schemeClr val="lt1"/>
                </a:solidFill>
                <a:latin typeface="DM Sans Black"/>
                <a:ea typeface="DM Sans Black"/>
                <a:cs typeface="DM Sans Black"/>
                <a:sym typeface="DM Sans Black"/>
              </a:defRPr>
            </a:lvl1pPr>
            <a:lvl2pPr lvl="1"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2pPr>
            <a:lvl3pPr lvl="2"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3pPr>
            <a:lvl4pPr lvl="3"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4pPr>
            <a:lvl5pPr lvl="4"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5pPr>
            <a:lvl6pPr lvl="5"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6pPr>
            <a:lvl7pPr lvl="6"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7pPr>
            <a:lvl8pPr lvl="7"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8pPr>
            <a:lvl9pPr lvl="8"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9pPr>
          </a:lstStyle>
          <a:p>
            <a:endParaRPr/>
          </a:p>
        </p:txBody>
      </p:sp>
      <p:sp>
        <p:nvSpPr>
          <p:cNvPr id="11" name="Google Shape;11;p2"/>
          <p:cNvSpPr txBox="1">
            <a:spLocks noGrp="1"/>
          </p:cNvSpPr>
          <p:nvPr>
            <p:ph type="subTitle" idx="1"/>
          </p:nvPr>
        </p:nvSpPr>
        <p:spPr>
          <a:xfrm>
            <a:off x="730500" y="3122975"/>
            <a:ext cx="4528800" cy="467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lt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28571" y="177675"/>
            <a:ext cx="8702728" cy="4818840"/>
            <a:chOff x="228571" y="177675"/>
            <a:chExt cx="8702728" cy="4818840"/>
          </a:xfrm>
        </p:grpSpPr>
        <p:grpSp>
          <p:nvGrpSpPr>
            <p:cNvPr id="13" name="Google Shape;13;p2"/>
            <p:cNvGrpSpPr/>
            <p:nvPr/>
          </p:nvGrpSpPr>
          <p:grpSpPr>
            <a:xfrm>
              <a:off x="244434" y="177675"/>
              <a:ext cx="3241716" cy="866265"/>
              <a:chOff x="1805693" y="0"/>
              <a:chExt cx="4202924" cy="1123123"/>
            </a:xfrm>
          </p:grpSpPr>
          <p:sp>
            <p:nvSpPr>
              <p:cNvPr id="14" name="Google Shape;14;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flipH="1">
              <a:off x="5689584" y="177675"/>
              <a:ext cx="3241716" cy="866265"/>
              <a:chOff x="1805693" y="0"/>
              <a:chExt cx="4202924" cy="1123123"/>
            </a:xfrm>
          </p:grpSpPr>
          <p:sp>
            <p:nvSpPr>
              <p:cNvPr id="35" name="Google Shape;35;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rot="10800000" flipH="1">
              <a:off x="228571" y="4130250"/>
              <a:ext cx="3241716" cy="866265"/>
              <a:chOff x="1805693" y="0"/>
              <a:chExt cx="4202924" cy="1123123"/>
            </a:xfrm>
          </p:grpSpPr>
          <p:sp>
            <p:nvSpPr>
              <p:cNvPr id="56" name="Google Shape;56;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2"/>
            <p:cNvGrpSpPr/>
            <p:nvPr/>
          </p:nvGrpSpPr>
          <p:grpSpPr>
            <a:xfrm rot="10800000">
              <a:off x="5673721" y="4130250"/>
              <a:ext cx="3241716" cy="866265"/>
              <a:chOff x="1805693" y="0"/>
              <a:chExt cx="4202924" cy="1123123"/>
            </a:xfrm>
          </p:grpSpPr>
          <p:sp>
            <p:nvSpPr>
              <p:cNvPr id="77" name="Google Shape;77;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852"/>
        <p:cNvGrpSpPr/>
        <p:nvPr/>
      </p:nvGrpSpPr>
      <p:grpSpPr>
        <a:xfrm>
          <a:off x="0" y="0"/>
          <a:ext cx="0" cy="0"/>
          <a:chOff x="0" y="0"/>
          <a:chExt cx="0" cy="0"/>
        </a:xfrm>
      </p:grpSpPr>
      <p:pic>
        <p:nvPicPr>
          <p:cNvPr id="853" name="Google Shape;853;p2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854" name="Google Shape;854;p23"/>
          <p:cNvGrpSpPr/>
          <p:nvPr/>
        </p:nvGrpSpPr>
        <p:grpSpPr>
          <a:xfrm>
            <a:off x="9" y="10"/>
            <a:ext cx="3241716" cy="5143490"/>
            <a:chOff x="9" y="10"/>
            <a:chExt cx="3241716" cy="5143490"/>
          </a:xfrm>
        </p:grpSpPr>
        <p:grpSp>
          <p:nvGrpSpPr>
            <p:cNvPr id="855" name="Google Shape;855;p23"/>
            <p:cNvGrpSpPr/>
            <p:nvPr/>
          </p:nvGrpSpPr>
          <p:grpSpPr>
            <a:xfrm>
              <a:off x="9" y="10"/>
              <a:ext cx="3241716" cy="866265"/>
              <a:chOff x="1805693" y="0"/>
              <a:chExt cx="4202924" cy="1123123"/>
            </a:xfrm>
          </p:grpSpPr>
          <p:sp>
            <p:nvSpPr>
              <p:cNvPr id="856" name="Google Shape;856;p2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3"/>
            <p:cNvGrpSpPr/>
            <p:nvPr/>
          </p:nvGrpSpPr>
          <p:grpSpPr>
            <a:xfrm rot="-5400000" flipH="1">
              <a:off x="-1187716" y="3089510"/>
              <a:ext cx="3241716" cy="866265"/>
              <a:chOff x="1805693" y="0"/>
              <a:chExt cx="4202924" cy="1123123"/>
            </a:xfrm>
          </p:grpSpPr>
          <p:sp>
            <p:nvSpPr>
              <p:cNvPr id="877" name="Google Shape;877;p2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7" name="Google Shape;897;p23"/>
          <p:cNvSpPr txBox="1">
            <a:spLocks noGrp="1"/>
          </p:cNvSpPr>
          <p:nvPr>
            <p:ph type="title"/>
          </p:nvPr>
        </p:nvSpPr>
        <p:spPr>
          <a:xfrm>
            <a:off x="2038200" y="2129075"/>
            <a:ext cx="47496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7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8" name="Google Shape;898;p23"/>
          <p:cNvSpPr txBox="1">
            <a:spLocks noGrp="1"/>
          </p:cNvSpPr>
          <p:nvPr>
            <p:ph type="title" idx="2" hasCustomPrompt="1"/>
          </p:nvPr>
        </p:nvSpPr>
        <p:spPr>
          <a:xfrm>
            <a:off x="3586950" y="1062425"/>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99" name="Google Shape;899;p23"/>
          <p:cNvSpPr txBox="1">
            <a:spLocks noGrp="1"/>
          </p:cNvSpPr>
          <p:nvPr>
            <p:ph type="subTitle" idx="1"/>
          </p:nvPr>
        </p:nvSpPr>
        <p:spPr>
          <a:xfrm>
            <a:off x="2038200" y="3791225"/>
            <a:ext cx="506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00" name="Google Shape;900;p23"/>
          <p:cNvGrpSpPr/>
          <p:nvPr/>
        </p:nvGrpSpPr>
        <p:grpSpPr>
          <a:xfrm>
            <a:off x="530250" y="417425"/>
            <a:ext cx="8070613" cy="4356675"/>
            <a:chOff x="530250" y="417425"/>
            <a:chExt cx="8070613" cy="4356675"/>
          </a:xfrm>
        </p:grpSpPr>
        <p:sp>
          <p:nvSpPr>
            <p:cNvPr id="901" name="Google Shape;901;p23"/>
            <p:cNvSpPr/>
            <p:nvPr/>
          </p:nvSpPr>
          <p:spPr>
            <a:xfrm>
              <a:off x="530250" y="4433900"/>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8260663" y="417425"/>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87"/>
        <p:cNvGrpSpPr/>
        <p:nvPr/>
      </p:nvGrpSpPr>
      <p:grpSpPr>
        <a:xfrm>
          <a:off x="0" y="0"/>
          <a:ext cx="0" cy="0"/>
          <a:chOff x="0" y="0"/>
          <a:chExt cx="0" cy="0"/>
        </a:xfrm>
      </p:grpSpPr>
      <p:pic>
        <p:nvPicPr>
          <p:cNvPr id="1288" name="Google Shape;1288;p32"/>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1289" name="Google Shape;1289;p32"/>
          <p:cNvGrpSpPr/>
          <p:nvPr/>
        </p:nvGrpSpPr>
        <p:grpSpPr>
          <a:xfrm>
            <a:off x="228571" y="177675"/>
            <a:ext cx="8702728" cy="4818840"/>
            <a:chOff x="228571" y="177675"/>
            <a:chExt cx="8702728" cy="4818840"/>
          </a:xfrm>
        </p:grpSpPr>
        <p:sp>
          <p:nvSpPr>
            <p:cNvPr id="1290" name="Google Shape;1290;p32"/>
            <p:cNvSpPr/>
            <p:nvPr/>
          </p:nvSpPr>
          <p:spPr>
            <a:xfrm rot="10800000" flipH="1">
              <a:off x="2373580" y="481569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rot="10800000" flipH="1">
              <a:off x="2305653" y="4884843"/>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rot="10800000" flipH="1">
              <a:off x="491908" y="4536645"/>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rot="10800000" flipH="1">
              <a:off x="422757" y="4604628"/>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rot="10800000" flipH="1">
              <a:off x="950500" y="4702905"/>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rot="10800000" flipH="1">
              <a:off x="915313" y="4736869"/>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rot="10800000" flipH="1">
              <a:off x="244434" y="4351041"/>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rot="10800000" flipH="1">
              <a:off x="491908" y="4204237"/>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rot="10800000" flipH="1">
              <a:off x="438543" y="4972224"/>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rot="10800000" flipH="1">
              <a:off x="831599" y="4644651"/>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rot="10800000" flipH="1">
              <a:off x="831599" y="4473609"/>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rot="10800000" flipH="1">
              <a:off x="1216204" y="4941875"/>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rot="10800000" flipH="1">
              <a:off x="1410314" y="4672556"/>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rot="10800000" flipH="1">
              <a:off x="1654173" y="4909133"/>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rot="10800000" flipH="1">
              <a:off x="2622330" y="4806019"/>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rot="10800000" flipH="1">
              <a:off x="2649012" y="4969779"/>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rot="10800000" flipH="1">
              <a:off x="2524052" y="4694401"/>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rot="10800000" flipH="1">
              <a:off x="267502" y="4130250"/>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rot="10800000">
              <a:off x="6769305" y="481569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rot="10800000">
              <a:off x="6701376" y="4884843"/>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rot="10800000">
              <a:off x="8652200" y="4536645"/>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rot="10800000">
              <a:off x="8583048" y="4604628"/>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rot="10800000">
              <a:off x="8209394" y="4702905"/>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rot="10800000">
              <a:off x="8175430" y="4736869"/>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2"/>
            <p:cNvSpPr/>
            <p:nvPr/>
          </p:nvSpPr>
          <p:spPr>
            <a:xfrm rot="10800000">
              <a:off x="8885163" y="4351041"/>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rot="10800000">
              <a:off x="8667986" y="4204237"/>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p:nvPr/>
          </p:nvSpPr>
          <p:spPr>
            <a:xfrm rot="10800000">
              <a:off x="8712846" y="4972224"/>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2"/>
            <p:cNvSpPr/>
            <p:nvPr/>
          </p:nvSpPr>
          <p:spPr>
            <a:xfrm rot="10800000">
              <a:off x="8310063" y="4644651"/>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rot="10800000">
              <a:off x="8327072" y="4473609"/>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rot="10800000">
              <a:off x="7930348" y="4941875"/>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rot="10800000">
              <a:off x="7743521" y="4672556"/>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rot="10800000">
              <a:off x="7488765" y="4909133"/>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rot="10800000">
              <a:off x="6538787" y="4806019"/>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rot="10800000">
              <a:off x="6499986" y="4969779"/>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rot="10800000">
              <a:off x="6622500" y="4694401"/>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rot="10800000">
              <a:off x="8885164" y="4130250"/>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2357718" y="18857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2289790" y="257721"/>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476045" y="468839"/>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406895" y="536767"/>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934637" y="386348"/>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899451" y="421534"/>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228571" y="776959"/>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476045" y="954113"/>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22681" y="177675"/>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815737" y="495522"/>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815737" y="683572"/>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1200342" y="201912"/>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1394451" y="479735"/>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1638311" y="232262"/>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2606467" y="354776"/>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2633149" y="177675"/>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2508190" y="450608"/>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251639" y="1020819"/>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flipH="1">
              <a:off x="6753442" y="18857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flipH="1">
              <a:off x="6685513" y="257721"/>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flipH="1">
              <a:off x="8636338" y="468839"/>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flipH="1">
              <a:off x="8567186" y="536767"/>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flipH="1">
              <a:off x="8193532" y="386348"/>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flipH="1">
              <a:off x="8159567" y="421534"/>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flipH="1">
              <a:off x="8869301" y="776959"/>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flipH="1">
              <a:off x="8652124" y="954113"/>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flipH="1">
              <a:off x="8696984" y="177675"/>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flipH="1">
              <a:off x="8294201" y="495522"/>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flipH="1">
              <a:off x="8311209" y="683572"/>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flipH="1">
              <a:off x="7914486" y="201912"/>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flipH="1">
              <a:off x="7727658" y="479735"/>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flipH="1">
              <a:off x="7472902" y="232262"/>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flipH="1">
              <a:off x="6522924" y="354776"/>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flipH="1">
              <a:off x="6484123" y="177675"/>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flipH="1">
              <a:off x="6606638" y="450608"/>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flipH="1">
              <a:off x="8869301" y="1020819"/>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2"/>
        <p:cNvGrpSpPr/>
        <p:nvPr/>
      </p:nvGrpSpPr>
      <p:grpSpPr>
        <a:xfrm>
          <a:off x="0" y="0"/>
          <a:ext cx="0" cy="0"/>
          <a:chOff x="0" y="0"/>
          <a:chExt cx="0" cy="0"/>
        </a:xfrm>
      </p:grpSpPr>
      <p:pic>
        <p:nvPicPr>
          <p:cNvPr id="1363" name="Google Shape;1363;p3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1364" name="Google Shape;1364;p33"/>
          <p:cNvGrpSpPr/>
          <p:nvPr/>
        </p:nvGrpSpPr>
        <p:grpSpPr>
          <a:xfrm flipH="1">
            <a:off x="228571" y="177675"/>
            <a:ext cx="8702728" cy="4818840"/>
            <a:chOff x="228571" y="177675"/>
            <a:chExt cx="8702728" cy="4818840"/>
          </a:xfrm>
        </p:grpSpPr>
        <p:grpSp>
          <p:nvGrpSpPr>
            <p:cNvPr id="1365" name="Google Shape;1365;p33"/>
            <p:cNvGrpSpPr/>
            <p:nvPr/>
          </p:nvGrpSpPr>
          <p:grpSpPr>
            <a:xfrm>
              <a:off x="244434" y="177675"/>
              <a:ext cx="3241716" cy="866265"/>
              <a:chOff x="1805693" y="0"/>
              <a:chExt cx="4202924" cy="1123123"/>
            </a:xfrm>
          </p:grpSpPr>
          <p:sp>
            <p:nvSpPr>
              <p:cNvPr id="1366" name="Google Shape;1366;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33"/>
            <p:cNvGrpSpPr/>
            <p:nvPr/>
          </p:nvGrpSpPr>
          <p:grpSpPr>
            <a:xfrm flipH="1">
              <a:off x="5689584" y="177675"/>
              <a:ext cx="3241716" cy="866265"/>
              <a:chOff x="1805693" y="0"/>
              <a:chExt cx="4202924" cy="1123123"/>
            </a:xfrm>
          </p:grpSpPr>
          <p:sp>
            <p:nvSpPr>
              <p:cNvPr id="1387" name="Google Shape;1387;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3"/>
            <p:cNvGrpSpPr/>
            <p:nvPr/>
          </p:nvGrpSpPr>
          <p:grpSpPr>
            <a:xfrm rot="10800000" flipH="1">
              <a:off x="228571" y="4130250"/>
              <a:ext cx="3241716" cy="866265"/>
              <a:chOff x="1805693" y="0"/>
              <a:chExt cx="4202924" cy="1123123"/>
            </a:xfrm>
          </p:grpSpPr>
          <p:sp>
            <p:nvSpPr>
              <p:cNvPr id="1408" name="Google Shape;1408;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33"/>
            <p:cNvGrpSpPr/>
            <p:nvPr/>
          </p:nvGrpSpPr>
          <p:grpSpPr>
            <a:xfrm rot="10800000">
              <a:off x="5673721" y="4130250"/>
              <a:ext cx="3241716" cy="866265"/>
              <a:chOff x="1805693" y="0"/>
              <a:chExt cx="4202924" cy="1123123"/>
            </a:xfrm>
          </p:grpSpPr>
          <p:sp>
            <p:nvSpPr>
              <p:cNvPr id="1429" name="Google Shape;1429;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0"/>
        <p:cNvGrpSpPr/>
        <p:nvPr/>
      </p:nvGrpSpPr>
      <p:grpSpPr>
        <a:xfrm>
          <a:off x="0" y="0"/>
          <a:ext cx="0" cy="0"/>
          <a:chOff x="0" y="0"/>
          <a:chExt cx="0" cy="0"/>
        </a:xfrm>
      </p:grpSpPr>
      <p:sp>
        <p:nvSpPr>
          <p:cNvPr id="471" name="Google Shape;471;p10"/>
          <p:cNvSpPr>
            <a:spLocks noGrp="1"/>
          </p:cNvSpPr>
          <p:nvPr>
            <p:ph type="pic" idx="2"/>
          </p:nvPr>
        </p:nvSpPr>
        <p:spPr>
          <a:xfrm>
            <a:off x="-25" y="-13725"/>
            <a:ext cx="9144000" cy="5157300"/>
          </a:xfrm>
          <a:prstGeom prst="rect">
            <a:avLst/>
          </a:prstGeom>
          <a:noFill/>
          <a:ln>
            <a:noFill/>
          </a:ln>
        </p:spPr>
      </p:sp>
      <p:sp>
        <p:nvSpPr>
          <p:cNvPr id="472" name="Google Shape;472;p10"/>
          <p:cNvSpPr txBox="1">
            <a:spLocks noGrp="1"/>
          </p:cNvSpPr>
          <p:nvPr>
            <p:ph type="title"/>
          </p:nvPr>
        </p:nvSpPr>
        <p:spPr>
          <a:xfrm>
            <a:off x="720000" y="3839150"/>
            <a:ext cx="7704000" cy="7479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2942487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pic>
        <p:nvPicPr>
          <p:cNvPr id="98" name="Google Shape;98;p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99" name="Google Shape;99;p3"/>
          <p:cNvGrpSpPr/>
          <p:nvPr/>
        </p:nvGrpSpPr>
        <p:grpSpPr>
          <a:xfrm>
            <a:off x="9" y="10"/>
            <a:ext cx="3241716" cy="866265"/>
            <a:chOff x="1805693" y="0"/>
            <a:chExt cx="4202924" cy="1123123"/>
          </a:xfrm>
        </p:grpSpPr>
        <p:sp>
          <p:nvSpPr>
            <p:cNvPr id="100" name="Google Shape;100;p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530250" y="417425"/>
            <a:ext cx="8070613" cy="4356675"/>
            <a:chOff x="530250" y="417425"/>
            <a:chExt cx="8070613" cy="4356675"/>
          </a:xfrm>
        </p:grpSpPr>
        <p:sp>
          <p:nvSpPr>
            <p:cNvPr id="121" name="Google Shape;121;p3"/>
            <p:cNvSpPr/>
            <p:nvPr/>
          </p:nvSpPr>
          <p:spPr>
            <a:xfrm>
              <a:off x="530250" y="4433900"/>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260663" y="417425"/>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3"/>
          <p:cNvGrpSpPr/>
          <p:nvPr/>
        </p:nvGrpSpPr>
        <p:grpSpPr>
          <a:xfrm rot="-5400000" flipH="1">
            <a:off x="-1187716" y="3089510"/>
            <a:ext cx="3241716" cy="866265"/>
            <a:chOff x="1805693" y="0"/>
            <a:chExt cx="4202924" cy="1123123"/>
          </a:xfrm>
        </p:grpSpPr>
        <p:sp>
          <p:nvSpPr>
            <p:cNvPr id="124" name="Google Shape;124;p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3"/>
          <p:cNvSpPr txBox="1">
            <a:spLocks noGrp="1"/>
          </p:cNvSpPr>
          <p:nvPr>
            <p:ph type="title"/>
          </p:nvPr>
        </p:nvSpPr>
        <p:spPr>
          <a:xfrm>
            <a:off x="771050" y="1824275"/>
            <a:ext cx="47496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7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771050" y="7576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3"/>
          <p:cNvSpPr txBox="1">
            <a:spLocks noGrp="1"/>
          </p:cNvSpPr>
          <p:nvPr>
            <p:ph type="subTitle" idx="1"/>
          </p:nvPr>
        </p:nvSpPr>
        <p:spPr>
          <a:xfrm>
            <a:off x="771050" y="3486425"/>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7"/>
        <p:cNvGrpSpPr/>
        <p:nvPr/>
      </p:nvGrpSpPr>
      <p:grpSpPr>
        <a:xfrm>
          <a:off x="0" y="0"/>
          <a:ext cx="0" cy="0"/>
          <a:chOff x="0" y="0"/>
          <a:chExt cx="0" cy="0"/>
        </a:xfrm>
      </p:grpSpPr>
      <p:pic>
        <p:nvPicPr>
          <p:cNvPr id="268" name="Google Shape;268;p7"/>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269" name="Google Shape;269;p7"/>
          <p:cNvGrpSpPr/>
          <p:nvPr/>
        </p:nvGrpSpPr>
        <p:grpSpPr>
          <a:xfrm>
            <a:off x="228510" y="146977"/>
            <a:ext cx="8702789" cy="4818849"/>
            <a:chOff x="228510" y="146977"/>
            <a:chExt cx="8702789" cy="4818849"/>
          </a:xfrm>
        </p:grpSpPr>
        <p:grpSp>
          <p:nvGrpSpPr>
            <p:cNvPr id="270" name="Google Shape;270;p7"/>
            <p:cNvGrpSpPr/>
            <p:nvPr/>
          </p:nvGrpSpPr>
          <p:grpSpPr>
            <a:xfrm flipH="1">
              <a:off x="5689584" y="146977"/>
              <a:ext cx="3241716" cy="866265"/>
              <a:chOff x="1805693" y="0"/>
              <a:chExt cx="4202924" cy="1123123"/>
            </a:xfrm>
          </p:grpSpPr>
          <p:sp>
            <p:nvSpPr>
              <p:cNvPr id="271" name="Google Shape;271;p7"/>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7"/>
            <p:cNvGrpSpPr/>
            <p:nvPr/>
          </p:nvGrpSpPr>
          <p:grpSpPr>
            <a:xfrm rot="10800000" flipH="1">
              <a:off x="228510" y="4224002"/>
              <a:ext cx="2776032" cy="741823"/>
              <a:chOff x="1805693" y="0"/>
              <a:chExt cx="4202924" cy="1123123"/>
            </a:xfrm>
          </p:grpSpPr>
          <p:sp>
            <p:nvSpPr>
              <p:cNvPr id="292" name="Google Shape;292;p7"/>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 name="Google Shape;312;p7"/>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3" name="Google Shape;313;p7"/>
          <p:cNvSpPr txBox="1">
            <a:spLocks noGrp="1"/>
          </p:cNvSpPr>
          <p:nvPr>
            <p:ph type="subTitle" idx="1"/>
          </p:nvPr>
        </p:nvSpPr>
        <p:spPr>
          <a:xfrm>
            <a:off x="720000" y="1700300"/>
            <a:ext cx="4100700" cy="2391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4"/>
        <p:cNvGrpSpPr/>
        <p:nvPr/>
      </p:nvGrpSpPr>
      <p:grpSpPr>
        <a:xfrm>
          <a:off x="0" y="0"/>
          <a:ext cx="0" cy="0"/>
          <a:chOff x="0" y="0"/>
          <a:chExt cx="0" cy="0"/>
        </a:xfrm>
      </p:grpSpPr>
      <p:pic>
        <p:nvPicPr>
          <p:cNvPr id="315" name="Google Shape;315;p8"/>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316" name="Google Shape;316;p8"/>
          <p:cNvGrpSpPr/>
          <p:nvPr/>
        </p:nvGrpSpPr>
        <p:grpSpPr>
          <a:xfrm>
            <a:off x="244434" y="177675"/>
            <a:ext cx="8686866" cy="4818840"/>
            <a:chOff x="244434" y="177675"/>
            <a:chExt cx="8686866" cy="4818840"/>
          </a:xfrm>
        </p:grpSpPr>
        <p:grpSp>
          <p:nvGrpSpPr>
            <p:cNvPr id="317" name="Google Shape;317;p8"/>
            <p:cNvGrpSpPr/>
            <p:nvPr/>
          </p:nvGrpSpPr>
          <p:grpSpPr>
            <a:xfrm>
              <a:off x="244434" y="177675"/>
              <a:ext cx="3241716" cy="866265"/>
              <a:chOff x="1805693" y="0"/>
              <a:chExt cx="4202924" cy="1123123"/>
            </a:xfrm>
          </p:grpSpPr>
          <p:sp>
            <p:nvSpPr>
              <p:cNvPr id="318" name="Google Shape;318;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8"/>
            <p:cNvGrpSpPr/>
            <p:nvPr/>
          </p:nvGrpSpPr>
          <p:grpSpPr>
            <a:xfrm flipH="1">
              <a:off x="5689584" y="177675"/>
              <a:ext cx="3241716" cy="866265"/>
              <a:chOff x="1805693" y="0"/>
              <a:chExt cx="4202924" cy="1123123"/>
            </a:xfrm>
          </p:grpSpPr>
          <p:sp>
            <p:nvSpPr>
              <p:cNvPr id="339" name="Google Shape;339;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8"/>
            <p:cNvGrpSpPr/>
            <p:nvPr/>
          </p:nvGrpSpPr>
          <p:grpSpPr>
            <a:xfrm rot="10800000">
              <a:off x="5673721" y="4130250"/>
              <a:ext cx="3241716" cy="866265"/>
              <a:chOff x="1805693" y="0"/>
              <a:chExt cx="4202924" cy="1123123"/>
            </a:xfrm>
          </p:grpSpPr>
          <p:sp>
            <p:nvSpPr>
              <p:cNvPr id="360" name="Google Shape;360;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8"/>
          <p:cNvSpPr txBox="1">
            <a:spLocks noGrp="1"/>
          </p:cNvSpPr>
          <p:nvPr>
            <p:ph type="title"/>
          </p:nvPr>
        </p:nvSpPr>
        <p:spPr>
          <a:xfrm>
            <a:off x="758100" y="1472713"/>
            <a:ext cx="7672800" cy="152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1"/>
        <p:cNvGrpSpPr/>
        <p:nvPr/>
      </p:nvGrpSpPr>
      <p:grpSpPr>
        <a:xfrm>
          <a:off x="0" y="0"/>
          <a:ext cx="0" cy="0"/>
          <a:chOff x="0" y="0"/>
          <a:chExt cx="0" cy="0"/>
        </a:xfrm>
      </p:grpSpPr>
      <p:pic>
        <p:nvPicPr>
          <p:cNvPr id="382" name="Google Shape;382;p9"/>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383" name="Google Shape;383;p9"/>
          <p:cNvGrpSpPr/>
          <p:nvPr/>
        </p:nvGrpSpPr>
        <p:grpSpPr>
          <a:xfrm>
            <a:off x="228571" y="177675"/>
            <a:ext cx="8702728" cy="4818840"/>
            <a:chOff x="228571" y="177675"/>
            <a:chExt cx="8702728" cy="4818840"/>
          </a:xfrm>
        </p:grpSpPr>
        <p:grpSp>
          <p:nvGrpSpPr>
            <p:cNvPr id="384" name="Google Shape;384;p9"/>
            <p:cNvGrpSpPr/>
            <p:nvPr/>
          </p:nvGrpSpPr>
          <p:grpSpPr>
            <a:xfrm>
              <a:off x="244434" y="177675"/>
              <a:ext cx="3241716" cy="866265"/>
              <a:chOff x="1805693" y="0"/>
              <a:chExt cx="4202924" cy="1123123"/>
            </a:xfrm>
          </p:grpSpPr>
          <p:sp>
            <p:nvSpPr>
              <p:cNvPr id="385" name="Google Shape;385;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9"/>
            <p:cNvGrpSpPr/>
            <p:nvPr/>
          </p:nvGrpSpPr>
          <p:grpSpPr>
            <a:xfrm flipH="1">
              <a:off x="5689584" y="177675"/>
              <a:ext cx="3241716" cy="866265"/>
              <a:chOff x="1805693" y="0"/>
              <a:chExt cx="4202924" cy="1123123"/>
            </a:xfrm>
          </p:grpSpPr>
          <p:sp>
            <p:nvSpPr>
              <p:cNvPr id="406" name="Google Shape;406;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9"/>
            <p:cNvGrpSpPr/>
            <p:nvPr/>
          </p:nvGrpSpPr>
          <p:grpSpPr>
            <a:xfrm rot="10800000" flipH="1">
              <a:off x="228571" y="4130250"/>
              <a:ext cx="3241716" cy="866265"/>
              <a:chOff x="1805693" y="0"/>
              <a:chExt cx="4202924" cy="1123123"/>
            </a:xfrm>
          </p:grpSpPr>
          <p:sp>
            <p:nvSpPr>
              <p:cNvPr id="427" name="Google Shape;427;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9"/>
            <p:cNvGrpSpPr/>
            <p:nvPr/>
          </p:nvGrpSpPr>
          <p:grpSpPr>
            <a:xfrm rot="10800000">
              <a:off x="5673721" y="4130250"/>
              <a:ext cx="3241716" cy="866265"/>
              <a:chOff x="1805693" y="0"/>
              <a:chExt cx="4202924" cy="1123123"/>
            </a:xfrm>
          </p:grpSpPr>
          <p:sp>
            <p:nvSpPr>
              <p:cNvPr id="448" name="Google Shape;448;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8" name="Google Shape;468;p9"/>
          <p:cNvSpPr txBox="1">
            <a:spLocks noGrp="1"/>
          </p:cNvSpPr>
          <p:nvPr>
            <p:ph type="title"/>
          </p:nvPr>
        </p:nvSpPr>
        <p:spPr>
          <a:xfrm>
            <a:off x="2135550" y="1178330"/>
            <a:ext cx="4872900" cy="160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9000">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69" name="Google Shape;469;p9"/>
          <p:cNvSpPr txBox="1">
            <a:spLocks noGrp="1"/>
          </p:cNvSpPr>
          <p:nvPr>
            <p:ph type="subTitle" idx="1"/>
          </p:nvPr>
        </p:nvSpPr>
        <p:spPr>
          <a:xfrm>
            <a:off x="2135550" y="2787438"/>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3"/>
        <p:cNvGrpSpPr/>
        <p:nvPr/>
      </p:nvGrpSpPr>
      <p:grpSpPr>
        <a:xfrm>
          <a:off x="0" y="0"/>
          <a:ext cx="0" cy="0"/>
          <a:chOff x="0" y="0"/>
          <a:chExt cx="0" cy="0"/>
        </a:xfrm>
      </p:grpSpPr>
      <p:pic>
        <p:nvPicPr>
          <p:cNvPr id="474" name="Google Shape;474;p11"/>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475" name="Google Shape;475;p11"/>
          <p:cNvSpPr txBox="1">
            <a:spLocks noGrp="1"/>
          </p:cNvSpPr>
          <p:nvPr>
            <p:ph type="title" hasCustomPrompt="1"/>
          </p:nvPr>
        </p:nvSpPr>
        <p:spPr>
          <a:xfrm>
            <a:off x="1833300" y="1856387"/>
            <a:ext cx="5477400" cy="1238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6" name="Google Shape;476;p11"/>
          <p:cNvSpPr txBox="1">
            <a:spLocks noGrp="1"/>
          </p:cNvSpPr>
          <p:nvPr>
            <p:ph type="subTitle" idx="1"/>
          </p:nvPr>
        </p:nvSpPr>
        <p:spPr>
          <a:xfrm>
            <a:off x="1833300" y="3094812"/>
            <a:ext cx="54774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77" name="Google Shape;477;p11"/>
          <p:cNvGrpSpPr/>
          <p:nvPr/>
        </p:nvGrpSpPr>
        <p:grpSpPr>
          <a:xfrm>
            <a:off x="212709" y="177675"/>
            <a:ext cx="8931291" cy="4965815"/>
            <a:chOff x="212709" y="177675"/>
            <a:chExt cx="8931291" cy="4965815"/>
          </a:xfrm>
        </p:grpSpPr>
        <p:grpSp>
          <p:nvGrpSpPr>
            <p:cNvPr id="478" name="Google Shape;478;p11"/>
            <p:cNvGrpSpPr/>
            <p:nvPr/>
          </p:nvGrpSpPr>
          <p:grpSpPr>
            <a:xfrm>
              <a:off x="212709" y="177675"/>
              <a:ext cx="3241716" cy="866265"/>
              <a:chOff x="1805693" y="0"/>
              <a:chExt cx="4202924" cy="1123123"/>
            </a:xfrm>
          </p:grpSpPr>
          <p:sp>
            <p:nvSpPr>
              <p:cNvPr id="479" name="Google Shape;479;p1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1"/>
            <p:cNvGrpSpPr/>
            <p:nvPr/>
          </p:nvGrpSpPr>
          <p:grpSpPr>
            <a:xfrm rot="10800000">
              <a:off x="5902284" y="4277225"/>
              <a:ext cx="3241716" cy="866265"/>
              <a:chOff x="1805693" y="0"/>
              <a:chExt cx="4202924" cy="1123123"/>
            </a:xfrm>
          </p:grpSpPr>
          <p:sp>
            <p:nvSpPr>
              <p:cNvPr id="500" name="Google Shape;500;p1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0"/>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85"/>
        <p:cNvGrpSpPr/>
        <p:nvPr/>
      </p:nvGrpSpPr>
      <p:grpSpPr>
        <a:xfrm>
          <a:off x="0" y="0"/>
          <a:ext cx="0" cy="0"/>
          <a:chOff x="0" y="0"/>
          <a:chExt cx="0" cy="0"/>
        </a:xfrm>
      </p:grpSpPr>
      <p:pic>
        <p:nvPicPr>
          <p:cNvPr id="586" name="Google Shape;586;p14"/>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587" name="Google Shape;587;p14"/>
          <p:cNvSpPr txBox="1">
            <a:spLocks noGrp="1"/>
          </p:cNvSpPr>
          <p:nvPr>
            <p:ph type="title"/>
          </p:nvPr>
        </p:nvSpPr>
        <p:spPr>
          <a:xfrm>
            <a:off x="2539225" y="3100300"/>
            <a:ext cx="53784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8" name="Google Shape;588;p14"/>
          <p:cNvSpPr txBox="1">
            <a:spLocks noGrp="1"/>
          </p:cNvSpPr>
          <p:nvPr>
            <p:ph type="subTitle" idx="1"/>
          </p:nvPr>
        </p:nvSpPr>
        <p:spPr>
          <a:xfrm>
            <a:off x="2186850" y="1126425"/>
            <a:ext cx="57309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589" name="Google Shape;589;p14"/>
          <p:cNvGrpSpPr/>
          <p:nvPr/>
        </p:nvGrpSpPr>
        <p:grpSpPr>
          <a:xfrm>
            <a:off x="228510" y="146977"/>
            <a:ext cx="8702789" cy="4818849"/>
            <a:chOff x="228510" y="146977"/>
            <a:chExt cx="8702789" cy="4818849"/>
          </a:xfrm>
        </p:grpSpPr>
        <p:grpSp>
          <p:nvGrpSpPr>
            <p:cNvPr id="590" name="Google Shape;590;p14"/>
            <p:cNvGrpSpPr/>
            <p:nvPr/>
          </p:nvGrpSpPr>
          <p:grpSpPr>
            <a:xfrm flipH="1">
              <a:off x="5689584" y="146977"/>
              <a:ext cx="3241716" cy="866265"/>
              <a:chOff x="1805693" y="0"/>
              <a:chExt cx="4202924" cy="1123123"/>
            </a:xfrm>
          </p:grpSpPr>
          <p:sp>
            <p:nvSpPr>
              <p:cNvPr id="591" name="Google Shape;591;p1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14"/>
            <p:cNvGrpSpPr/>
            <p:nvPr/>
          </p:nvGrpSpPr>
          <p:grpSpPr>
            <a:xfrm rot="10800000" flipH="1">
              <a:off x="228510" y="4224002"/>
              <a:ext cx="2776032" cy="741823"/>
              <a:chOff x="1805693" y="0"/>
              <a:chExt cx="4202924" cy="1123123"/>
            </a:xfrm>
          </p:grpSpPr>
          <p:sp>
            <p:nvSpPr>
              <p:cNvPr id="612" name="Google Shape;612;p1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09"/>
        <p:cNvGrpSpPr/>
        <p:nvPr/>
      </p:nvGrpSpPr>
      <p:grpSpPr>
        <a:xfrm>
          <a:off x="0" y="0"/>
          <a:ext cx="0" cy="0"/>
          <a:chOff x="0" y="0"/>
          <a:chExt cx="0" cy="0"/>
        </a:xfrm>
      </p:grpSpPr>
      <p:pic>
        <p:nvPicPr>
          <p:cNvPr id="810" name="Google Shape;810;p22"/>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2" name="Google Shape;812;p22"/>
          <p:cNvSpPr txBox="1">
            <a:spLocks noGrp="1"/>
          </p:cNvSpPr>
          <p:nvPr>
            <p:ph type="subTitle" idx="1"/>
          </p:nvPr>
        </p:nvSpPr>
        <p:spPr>
          <a:xfrm>
            <a:off x="4984539" y="2871975"/>
            <a:ext cx="2800500" cy="110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1358950" y="2871975"/>
            <a:ext cx="2800500" cy="110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1358962" y="2389275"/>
            <a:ext cx="28005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15" name="Google Shape;815;p22"/>
          <p:cNvSpPr txBox="1">
            <a:spLocks noGrp="1"/>
          </p:cNvSpPr>
          <p:nvPr>
            <p:ph type="subTitle" idx="4"/>
          </p:nvPr>
        </p:nvSpPr>
        <p:spPr>
          <a:xfrm>
            <a:off x="4984538" y="2389275"/>
            <a:ext cx="28005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816" name="Google Shape;816;p22"/>
          <p:cNvGrpSpPr/>
          <p:nvPr/>
        </p:nvGrpSpPr>
        <p:grpSpPr>
          <a:xfrm>
            <a:off x="228510" y="146977"/>
            <a:ext cx="8702789" cy="4818849"/>
            <a:chOff x="228510" y="146977"/>
            <a:chExt cx="8702789" cy="4818849"/>
          </a:xfrm>
        </p:grpSpPr>
        <p:grpSp>
          <p:nvGrpSpPr>
            <p:cNvPr id="817" name="Google Shape;817;p22"/>
            <p:cNvGrpSpPr/>
            <p:nvPr/>
          </p:nvGrpSpPr>
          <p:grpSpPr>
            <a:xfrm rot="10800000">
              <a:off x="5689584" y="4099560"/>
              <a:ext cx="3241716" cy="866265"/>
              <a:chOff x="1805693" y="0"/>
              <a:chExt cx="4202924" cy="1123123"/>
            </a:xfrm>
          </p:grpSpPr>
          <p:sp>
            <p:nvSpPr>
              <p:cNvPr id="818" name="Google Shape;818;p2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22"/>
            <p:cNvSpPr/>
            <p:nvPr/>
          </p:nvSpPr>
          <p:spPr>
            <a:xfrm>
              <a:off x="440434" y="396314"/>
              <a:ext cx="27082" cy="144470"/>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381217" y="454484"/>
              <a:ext cx="145517" cy="28084"/>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833147" y="325673"/>
              <a:ext cx="13564" cy="72736"/>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803015" y="355805"/>
              <a:ext cx="72781" cy="13518"/>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228510" y="660171"/>
              <a:ext cx="39509" cy="39554"/>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440434" y="811877"/>
              <a:ext cx="13564" cy="13564"/>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394735" y="146977"/>
              <a:ext cx="20847" cy="2080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731327" y="419163"/>
              <a:ext cx="29176" cy="29131"/>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731327" y="580200"/>
              <a:ext cx="14611" cy="14565"/>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1060682" y="167732"/>
              <a:ext cx="24989" cy="26036"/>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1226908" y="405645"/>
              <a:ext cx="18753" cy="18753"/>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1435736" y="193722"/>
              <a:ext cx="28084" cy="28084"/>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22"/>
          <p:cNvSpPr/>
          <p:nvPr/>
        </p:nvSpPr>
        <p:spPr>
          <a:xfrm>
            <a:off x="2998261" y="811877"/>
            <a:ext cx="6281" cy="7328"/>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248264" y="869000"/>
            <a:ext cx="19754" cy="19800"/>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3000"/>
              <a:buFont typeface="DM Sans"/>
              <a:buNone/>
              <a:defRPr sz="3000" b="1">
                <a:solidFill>
                  <a:schemeClr val="accent4"/>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marL="914400" lvl="1"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marL="1371600" lvl="2"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marL="1828800" lvl="3"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marL="2286000" lvl="4"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marL="2743200" lvl="5"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marL="3200400" lvl="6"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marL="3657600" lvl="7"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marL="4114800" lvl="8"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60" r:id="rId8"/>
    <p:sldLayoutId id="2147483668" r:id="rId9"/>
    <p:sldLayoutId id="2147483669" r:id="rId10"/>
    <p:sldLayoutId id="2147483678" r:id="rId11"/>
    <p:sldLayoutId id="2147483679" r:id="rId12"/>
    <p:sldLayoutId id="2147483683"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reachtoanamikasingh19/data-science-life-cycle-a-comprehensive-overview-0fcca85cb07f"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g"/><Relationship Id="rId7" Type="http://schemas.openxmlformats.org/officeDocument/2006/relationships/hyperlink" Target="https://www.linkedin.com/in/sahermuhamed/"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hyperlink" Target="https://github.com/sahermuhamed1" TargetMode="External"/><Relationship Id="rId10" Type="http://schemas.openxmlformats.org/officeDocument/2006/relationships/hyperlink" Target="https://www.linkedin.com/in/ziadmostafa/" TargetMode="External"/><Relationship Id="rId4" Type="http://schemas.openxmlformats.org/officeDocument/2006/relationships/image" Target="../media/image4.jpg"/><Relationship Id="rId9" Type="http://schemas.openxmlformats.org/officeDocument/2006/relationships/hyperlink" Target="https://github.com/ZiadMostafa1"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eg"/><Relationship Id="rId3" Type="http://schemas.openxmlformats.org/officeDocument/2006/relationships/image" Target="../media/image7.jp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 Id="rId1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www.linkedin.com/in/abdelrahman-ashour-9467b623a/"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jp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 Id="rId14" Type="http://schemas.openxmlformats.org/officeDocument/2006/relationships/image" Target="../media/image30.jpg"/></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7.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7.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8"/>
        <p:cNvGrpSpPr/>
        <p:nvPr/>
      </p:nvGrpSpPr>
      <p:grpSpPr>
        <a:xfrm>
          <a:off x="0" y="0"/>
          <a:ext cx="0" cy="0"/>
          <a:chOff x="0" y="0"/>
          <a:chExt cx="0" cy="0"/>
        </a:xfrm>
      </p:grpSpPr>
      <p:grpSp>
        <p:nvGrpSpPr>
          <p:cNvPr id="1461" name="Google Shape;1461;p37"/>
          <p:cNvGrpSpPr/>
          <p:nvPr/>
        </p:nvGrpSpPr>
        <p:grpSpPr>
          <a:xfrm flipH="1">
            <a:off x="654876" y="113934"/>
            <a:ext cx="890914" cy="656393"/>
            <a:chOff x="615049" y="-2153927"/>
            <a:chExt cx="1417751" cy="1044546"/>
          </a:xfrm>
        </p:grpSpPr>
        <p:sp>
          <p:nvSpPr>
            <p:cNvPr id="1462" name="Google Shape;1462;p37"/>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37"/>
          <p:cNvGrpSpPr/>
          <p:nvPr/>
        </p:nvGrpSpPr>
        <p:grpSpPr>
          <a:xfrm rot="5400000">
            <a:off x="-560732" y="1357033"/>
            <a:ext cx="2599067" cy="1492011"/>
            <a:chOff x="-2420125" y="1850925"/>
            <a:chExt cx="1728532" cy="1027771"/>
          </a:xfrm>
        </p:grpSpPr>
        <p:sp>
          <p:nvSpPr>
            <p:cNvPr id="1466" name="Google Shape;1466;p37"/>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7" name="Google Shape;1467;p37"/>
            <p:cNvGrpSpPr/>
            <p:nvPr/>
          </p:nvGrpSpPr>
          <p:grpSpPr>
            <a:xfrm>
              <a:off x="-2408616" y="1953834"/>
              <a:ext cx="1717023" cy="924862"/>
              <a:chOff x="-2408616" y="1953834"/>
              <a:chExt cx="1717023" cy="924862"/>
            </a:xfrm>
          </p:grpSpPr>
          <p:sp>
            <p:nvSpPr>
              <p:cNvPr id="1468" name="Google Shape;1468;p37"/>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1459;p37">
            <a:extLst>
              <a:ext uri="{FF2B5EF4-FFF2-40B4-BE49-F238E27FC236}">
                <a16:creationId xmlns:a16="http://schemas.microsoft.com/office/drawing/2014/main" id="{E84967ED-F8C4-4547-83E3-8C913045E150}"/>
              </a:ext>
            </a:extLst>
          </p:cNvPr>
          <p:cNvSpPr txBox="1">
            <a:spLocks noGrp="1"/>
          </p:cNvSpPr>
          <p:nvPr/>
        </p:nvSpPr>
        <p:spPr>
          <a:xfrm>
            <a:off x="1291271" y="2096698"/>
            <a:ext cx="6764809" cy="9750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DM Sans"/>
              <a:buNone/>
              <a:defRPr sz="5800" b="0" i="0" u="none" strike="noStrike" cap="none">
                <a:solidFill>
                  <a:schemeClr val="lt1"/>
                </a:solidFill>
                <a:latin typeface="DM Sans Black"/>
                <a:ea typeface="DM Sans Black"/>
                <a:cs typeface="DM Sans Black"/>
                <a:sym typeface="DM Sans Black"/>
              </a:defRPr>
            </a:lvl1pPr>
            <a:lvl2pPr marR="0" lvl="1"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9pPr>
          </a:lstStyle>
          <a:p>
            <a:pPr marL="0" lvl="0" indent="0" algn="ctr" rtl="0">
              <a:spcBef>
                <a:spcPts val="0"/>
              </a:spcBef>
              <a:spcAft>
                <a:spcPts val="0"/>
              </a:spcAft>
              <a:buNone/>
            </a:pPr>
            <a:r>
              <a:rPr lang="en-US" sz="4500" dirty="0">
                <a:latin typeface="Cooper Black" panose="0208090404030B020404" pitchFamily="18" charset="0"/>
              </a:rPr>
              <a:t>Data Science &amp; AI BOOTCAMP Session</a:t>
            </a:r>
            <a:endParaRPr sz="4500" dirty="0">
              <a:solidFill>
                <a:schemeClr val="lt1"/>
              </a:solidFill>
              <a:latin typeface="Cooper Black" panose="0208090404030B020404" pitchFamily="18" charset="0"/>
            </a:endParaRPr>
          </a:p>
        </p:txBody>
      </p:sp>
      <p:sp>
        <p:nvSpPr>
          <p:cNvPr id="21" name="Google Shape;1464;p37">
            <a:extLst>
              <a:ext uri="{FF2B5EF4-FFF2-40B4-BE49-F238E27FC236}">
                <a16:creationId xmlns:a16="http://schemas.microsoft.com/office/drawing/2014/main" id="{F0C286F2-4A70-4C3D-83DA-17D074C3AF7C}"/>
              </a:ext>
            </a:extLst>
          </p:cNvPr>
          <p:cNvSpPr txBox="1"/>
          <p:nvPr/>
        </p:nvSpPr>
        <p:spPr>
          <a:xfrm>
            <a:off x="3654626" y="206552"/>
            <a:ext cx="1834747" cy="3315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dirty="0">
                <a:solidFill>
                  <a:schemeClr val="lt1"/>
                </a:solidFill>
                <a:latin typeface="Cascadia Code SemiLight" panose="020B0609020000020004" pitchFamily="49" charset="0"/>
                <a:ea typeface="DM Sans"/>
                <a:cs typeface="Cascadia Code SemiLight" panose="020B0609020000020004" pitchFamily="49" charset="0"/>
                <a:sym typeface="DM Sans"/>
              </a:rPr>
              <a:t>Session : 1</a:t>
            </a:r>
            <a:endParaRPr sz="1800" dirty="0">
              <a:solidFill>
                <a:schemeClr val="lt1"/>
              </a:solidFill>
              <a:latin typeface="Cascadia Code SemiLight" panose="020B0609020000020004" pitchFamily="49" charset="0"/>
              <a:ea typeface="DM Sans"/>
              <a:cs typeface="Cascadia Code SemiLight" panose="020B0609020000020004" pitchFamily="49" charset="0"/>
              <a:sym typeface="DM Sans"/>
            </a:endParaRPr>
          </a:p>
        </p:txBody>
      </p:sp>
      <p:pic>
        <p:nvPicPr>
          <p:cNvPr id="22" name="Picture 21">
            <a:extLst>
              <a:ext uri="{FF2B5EF4-FFF2-40B4-BE49-F238E27FC236}">
                <a16:creationId xmlns:a16="http://schemas.microsoft.com/office/drawing/2014/main" id="{685EC3B0-44EF-9CCD-2377-5EEAEAE1D974}"/>
              </a:ext>
            </a:extLst>
          </p:cNvPr>
          <p:cNvPicPr>
            <a:picLocks noChangeAspect="1"/>
          </p:cNvPicPr>
          <p:nvPr/>
        </p:nvPicPr>
        <p:blipFill>
          <a:blip r:embed="rId3"/>
          <a:stretch>
            <a:fillRect/>
          </a:stretch>
        </p:blipFill>
        <p:spPr>
          <a:xfrm>
            <a:off x="4078486" y="634009"/>
            <a:ext cx="987026" cy="987026"/>
          </a:xfrm>
          <a:prstGeom prst="rect">
            <a:avLst/>
          </a:prstGeom>
        </p:spPr>
      </p:pic>
      <p:sp>
        <p:nvSpPr>
          <p:cNvPr id="23" name="Google Shape;1460;p37">
            <a:extLst>
              <a:ext uri="{FF2B5EF4-FFF2-40B4-BE49-F238E27FC236}">
                <a16:creationId xmlns:a16="http://schemas.microsoft.com/office/drawing/2014/main" id="{117DE9BD-6AF2-4397-9B79-A44BE324AC08}"/>
              </a:ext>
            </a:extLst>
          </p:cNvPr>
          <p:cNvSpPr txBox="1">
            <a:spLocks noGrp="1"/>
          </p:cNvSpPr>
          <p:nvPr>
            <p:ph type="subTitle" idx="1"/>
          </p:nvPr>
        </p:nvSpPr>
        <p:spPr>
          <a:xfrm>
            <a:off x="2481322" y="3104410"/>
            <a:ext cx="45288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latin typeface="Cooper Black" panose="0208090404030B020404" pitchFamily="18" charset="0"/>
              </a:rPr>
              <a:t>“Our Limit is the Space”</a:t>
            </a:r>
            <a:endParaRPr dirty="0">
              <a:solidFill>
                <a:schemeClr val="tx2"/>
              </a:solidFill>
              <a:latin typeface="Cooper Black" panose="0208090404030B020404" pitchFamily="18" charset="0"/>
            </a:endParaRPr>
          </a:p>
        </p:txBody>
      </p:sp>
      <p:grpSp>
        <p:nvGrpSpPr>
          <p:cNvPr id="24" name="Google Shape;1707;p49">
            <a:extLst>
              <a:ext uri="{FF2B5EF4-FFF2-40B4-BE49-F238E27FC236}">
                <a16:creationId xmlns:a16="http://schemas.microsoft.com/office/drawing/2014/main" id="{0CAFDFBB-5E94-44C3-A6EC-959991C240A7}"/>
              </a:ext>
            </a:extLst>
          </p:cNvPr>
          <p:cNvGrpSpPr/>
          <p:nvPr/>
        </p:nvGrpSpPr>
        <p:grpSpPr>
          <a:xfrm>
            <a:off x="0" y="3571641"/>
            <a:ext cx="9212250" cy="1326290"/>
            <a:chOff x="0" y="2994026"/>
            <a:chExt cx="9212250" cy="1326290"/>
          </a:xfrm>
        </p:grpSpPr>
        <p:sp>
          <p:nvSpPr>
            <p:cNvPr id="25" name="Google Shape;1708;p49">
              <a:extLst>
                <a:ext uri="{FF2B5EF4-FFF2-40B4-BE49-F238E27FC236}">
                  <a16:creationId xmlns:a16="http://schemas.microsoft.com/office/drawing/2014/main" id="{D43CB68F-BA81-4EC1-AA55-8F66B4057AB7}"/>
                </a:ext>
              </a:extLst>
            </p:cNvPr>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sp>
        <p:grpSp>
          <p:nvGrpSpPr>
            <p:cNvPr id="26" name="Google Shape;1709;p49">
              <a:extLst>
                <a:ext uri="{FF2B5EF4-FFF2-40B4-BE49-F238E27FC236}">
                  <a16:creationId xmlns:a16="http://schemas.microsoft.com/office/drawing/2014/main" id="{04C136CF-3D49-4D5A-B07E-41A92E4D44E8}"/>
                </a:ext>
              </a:extLst>
            </p:cNvPr>
            <p:cNvGrpSpPr/>
            <p:nvPr/>
          </p:nvGrpSpPr>
          <p:grpSpPr>
            <a:xfrm>
              <a:off x="457842" y="3395106"/>
              <a:ext cx="282839" cy="282124"/>
              <a:chOff x="786304" y="-191084"/>
              <a:chExt cx="633033" cy="631432"/>
            </a:xfrm>
          </p:grpSpPr>
          <p:sp>
            <p:nvSpPr>
              <p:cNvPr id="83" name="Google Shape;1710;p49">
                <a:extLst>
                  <a:ext uri="{FF2B5EF4-FFF2-40B4-BE49-F238E27FC236}">
                    <a16:creationId xmlns:a16="http://schemas.microsoft.com/office/drawing/2014/main" id="{3CBD525D-7DE1-4E97-BB96-EAE5FC4A50A9}"/>
                  </a:ext>
                </a:extLst>
              </p:cNvPr>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11;p49">
                <a:extLst>
                  <a:ext uri="{FF2B5EF4-FFF2-40B4-BE49-F238E27FC236}">
                    <a16:creationId xmlns:a16="http://schemas.microsoft.com/office/drawing/2014/main" id="{6FBAB980-320E-4DEA-BB61-61179A7DC23E}"/>
                  </a:ext>
                </a:extLst>
              </p:cNvPr>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712;p49">
              <a:extLst>
                <a:ext uri="{FF2B5EF4-FFF2-40B4-BE49-F238E27FC236}">
                  <a16:creationId xmlns:a16="http://schemas.microsoft.com/office/drawing/2014/main" id="{5AB753BC-673A-4E6D-8C23-19B6565D63A8}"/>
                </a:ext>
              </a:extLst>
            </p:cNvPr>
            <p:cNvGrpSpPr/>
            <p:nvPr/>
          </p:nvGrpSpPr>
          <p:grpSpPr>
            <a:xfrm>
              <a:off x="1326666" y="3349836"/>
              <a:ext cx="371948" cy="372663"/>
              <a:chOff x="1809698" y="-292404"/>
              <a:chExt cx="832471" cy="834072"/>
            </a:xfrm>
          </p:grpSpPr>
          <p:sp>
            <p:nvSpPr>
              <p:cNvPr id="76" name="Google Shape;1713;p49">
                <a:extLst>
                  <a:ext uri="{FF2B5EF4-FFF2-40B4-BE49-F238E27FC236}">
                    <a16:creationId xmlns:a16="http://schemas.microsoft.com/office/drawing/2014/main" id="{E2DB7DE9-9E15-4B9E-98AC-C3EFEE23365D}"/>
                  </a:ext>
                </a:extLst>
              </p:cNvPr>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14;p49">
                <a:extLst>
                  <a:ext uri="{FF2B5EF4-FFF2-40B4-BE49-F238E27FC236}">
                    <a16:creationId xmlns:a16="http://schemas.microsoft.com/office/drawing/2014/main" id="{E64C43F7-384E-42CE-9CCC-8BC5B7A550A8}"/>
                  </a:ext>
                </a:extLst>
              </p:cNvPr>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15;p49">
                <a:extLst>
                  <a:ext uri="{FF2B5EF4-FFF2-40B4-BE49-F238E27FC236}">
                    <a16:creationId xmlns:a16="http://schemas.microsoft.com/office/drawing/2014/main" id="{B281990D-E88E-4B2E-96B5-DE08DE2C16F8}"/>
                  </a:ext>
                </a:extLst>
              </p:cNvPr>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16;p49">
                <a:extLst>
                  <a:ext uri="{FF2B5EF4-FFF2-40B4-BE49-F238E27FC236}">
                    <a16:creationId xmlns:a16="http://schemas.microsoft.com/office/drawing/2014/main" id="{37DE6B05-0E8B-4943-882A-D512750412A6}"/>
                  </a:ext>
                </a:extLst>
              </p:cNvPr>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17;p49">
                <a:extLst>
                  <a:ext uri="{FF2B5EF4-FFF2-40B4-BE49-F238E27FC236}">
                    <a16:creationId xmlns:a16="http://schemas.microsoft.com/office/drawing/2014/main" id="{20EB538C-1284-4A77-AE3D-FF0626567CB0}"/>
                  </a:ext>
                </a:extLst>
              </p:cNvPr>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18;p49">
                <a:extLst>
                  <a:ext uri="{FF2B5EF4-FFF2-40B4-BE49-F238E27FC236}">
                    <a16:creationId xmlns:a16="http://schemas.microsoft.com/office/drawing/2014/main" id="{A738A49A-25F6-499E-9156-5AFD1D8B3BD1}"/>
                  </a:ext>
                </a:extLst>
              </p:cNvPr>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19;p49">
                <a:extLst>
                  <a:ext uri="{FF2B5EF4-FFF2-40B4-BE49-F238E27FC236}">
                    <a16:creationId xmlns:a16="http://schemas.microsoft.com/office/drawing/2014/main" id="{38825312-FEDD-4929-8BAA-90F38F0FDEEB}"/>
                  </a:ext>
                </a:extLst>
              </p:cNvPr>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720;p49">
              <a:extLst>
                <a:ext uri="{FF2B5EF4-FFF2-40B4-BE49-F238E27FC236}">
                  <a16:creationId xmlns:a16="http://schemas.microsoft.com/office/drawing/2014/main" id="{7605B9F5-F0D7-4BF8-A77D-FA73DD9A655B}"/>
                </a:ext>
              </a:extLst>
            </p:cNvPr>
            <p:cNvGrpSpPr/>
            <p:nvPr/>
          </p:nvGrpSpPr>
          <p:grpSpPr>
            <a:xfrm>
              <a:off x="2284599" y="3207646"/>
              <a:ext cx="562719" cy="364143"/>
              <a:chOff x="2924513" y="-282869"/>
              <a:chExt cx="1259442" cy="815003"/>
            </a:xfrm>
          </p:grpSpPr>
          <p:sp>
            <p:nvSpPr>
              <p:cNvPr id="66" name="Google Shape;1721;p49">
                <a:extLst>
                  <a:ext uri="{FF2B5EF4-FFF2-40B4-BE49-F238E27FC236}">
                    <a16:creationId xmlns:a16="http://schemas.microsoft.com/office/drawing/2014/main" id="{B5027514-FD89-4862-AB42-7485386F661A}"/>
                  </a:ext>
                </a:extLst>
              </p:cNvPr>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2;p49">
                <a:extLst>
                  <a:ext uri="{FF2B5EF4-FFF2-40B4-BE49-F238E27FC236}">
                    <a16:creationId xmlns:a16="http://schemas.microsoft.com/office/drawing/2014/main" id="{8AD8B5D7-CD7F-4CCE-8643-CB8A847BDCF4}"/>
                  </a:ext>
                </a:extLst>
              </p:cNvPr>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3;p49">
                <a:extLst>
                  <a:ext uri="{FF2B5EF4-FFF2-40B4-BE49-F238E27FC236}">
                    <a16:creationId xmlns:a16="http://schemas.microsoft.com/office/drawing/2014/main" id="{0BB89273-71F0-402F-9874-6A8FE0664C2C}"/>
                  </a:ext>
                </a:extLst>
              </p:cNvPr>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24;p49">
                <a:extLst>
                  <a:ext uri="{FF2B5EF4-FFF2-40B4-BE49-F238E27FC236}">
                    <a16:creationId xmlns:a16="http://schemas.microsoft.com/office/drawing/2014/main" id="{8C6DFBA7-3257-458D-8882-800A3E4A7B20}"/>
                  </a:ext>
                </a:extLst>
              </p:cNvPr>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25;p49">
                <a:extLst>
                  <a:ext uri="{FF2B5EF4-FFF2-40B4-BE49-F238E27FC236}">
                    <a16:creationId xmlns:a16="http://schemas.microsoft.com/office/drawing/2014/main" id="{527EA8D3-3F4A-4F1D-ADDE-96D007D49184}"/>
                  </a:ext>
                </a:extLst>
              </p:cNvPr>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26;p49">
                <a:extLst>
                  <a:ext uri="{FF2B5EF4-FFF2-40B4-BE49-F238E27FC236}">
                    <a16:creationId xmlns:a16="http://schemas.microsoft.com/office/drawing/2014/main" id="{9DFBB4CA-15B4-4E34-8E33-00252284B49C}"/>
                  </a:ext>
                </a:extLst>
              </p:cNvPr>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27;p49">
                <a:extLst>
                  <a:ext uri="{FF2B5EF4-FFF2-40B4-BE49-F238E27FC236}">
                    <a16:creationId xmlns:a16="http://schemas.microsoft.com/office/drawing/2014/main" id="{F89142EF-32C8-4899-9C2C-F37AF9F3BE85}"/>
                  </a:ext>
                </a:extLst>
              </p:cNvPr>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728;p49">
                <a:extLst>
                  <a:ext uri="{FF2B5EF4-FFF2-40B4-BE49-F238E27FC236}">
                    <a16:creationId xmlns:a16="http://schemas.microsoft.com/office/drawing/2014/main" id="{73A515C9-36CA-4D82-B395-511074ACD269}"/>
                  </a:ext>
                </a:extLst>
              </p:cNvPr>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29;p49">
                <a:extLst>
                  <a:ext uri="{FF2B5EF4-FFF2-40B4-BE49-F238E27FC236}">
                    <a16:creationId xmlns:a16="http://schemas.microsoft.com/office/drawing/2014/main" id="{063003A9-29D6-4600-96CB-0847A15E85FC}"/>
                  </a:ext>
                </a:extLst>
              </p:cNvPr>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30;p49">
                <a:extLst>
                  <a:ext uri="{FF2B5EF4-FFF2-40B4-BE49-F238E27FC236}">
                    <a16:creationId xmlns:a16="http://schemas.microsoft.com/office/drawing/2014/main" id="{E36BC00F-9375-4AE8-9549-9F0442E3E05E}"/>
                  </a:ext>
                </a:extLst>
              </p:cNvPr>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731;p49">
              <a:extLst>
                <a:ext uri="{FF2B5EF4-FFF2-40B4-BE49-F238E27FC236}">
                  <a16:creationId xmlns:a16="http://schemas.microsoft.com/office/drawing/2014/main" id="{247A2A24-6CF7-414D-A958-AC37D1799E37}"/>
                </a:ext>
              </a:extLst>
            </p:cNvPr>
            <p:cNvGrpSpPr/>
            <p:nvPr/>
          </p:nvGrpSpPr>
          <p:grpSpPr>
            <a:xfrm>
              <a:off x="3433303" y="3306777"/>
              <a:ext cx="458780" cy="458781"/>
              <a:chOff x="4487918" y="-388775"/>
              <a:chExt cx="1026813" cy="1026815"/>
            </a:xfrm>
          </p:grpSpPr>
          <p:sp>
            <p:nvSpPr>
              <p:cNvPr id="57" name="Google Shape;1732;p49">
                <a:extLst>
                  <a:ext uri="{FF2B5EF4-FFF2-40B4-BE49-F238E27FC236}">
                    <a16:creationId xmlns:a16="http://schemas.microsoft.com/office/drawing/2014/main" id="{D097E82C-6F27-478B-AA9F-1E5A4A5921D0}"/>
                  </a:ext>
                </a:extLst>
              </p:cNvPr>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33;p49">
                <a:extLst>
                  <a:ext uri="{FF2B5EF4-FFF2-40B4-BE49-F238E27FC236}">
                    <a16:creationId xmlns:a16="http://schemas.microsoft.com/office/drawing/2014/main" id="{501DC8B6-3091-48C5-ADEB-08980CF6E856}"/>
                  </a:ext>
                </a:extLst>
              </p:cNvPr>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34;p49">
                <a:extLst>
                  <a:ext uri="{FF2B5EF4-FFF2-40B4-BE49-F238E27FC236}">
                    <a16:creationId xmlns:a16="http://schemas.microsoft.com/office/drawing/2014/main" id="{DA905DB7-067C-499E-864E-5AC6296A7275}"/>
                  </a:ext>
                </a:extLst>
              </p:cNvPr>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35;p49">
                <a:extLst>
                  <a:ext uri="{FF2B5EF4-FFF2-40B4-BE49-F238E27FC236}">
                    <a16:creationId xmlns:a16="http://schemas.microsoft.com/office/drawing/2014/main" id="{6365CDD1-AF97-4CC6-8022-3BC37B68BC07}"/>
                  </a:ext>
                </a:extLst>
              </p:cNvPr>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36;p49">
                <a:extLst>
                  <a:ext uri="{FF2B5EF4-FFF2-40B4-BE49-F238E27FC236}">
                    <a16:creationId xmlns:a16="http://schemas.microsoft.com/office/drawing/2014/main" id="{7E9DAB4E-3664-4004-BEBD-548F44A12AD0}"/>
                  </a:ext>
                </a:extLst>
              </p:cNvPr>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37;p49">
                <a:extLst>
                  <a:ext uri="{FF2B5EF4-FFF2-40B4-BE49-F238E27FC236}">
                    <a16:creationId xmlns:a16="http://schemas.microsoft.com/office/drawing/2014/main" id="{3AE2F513-D11B-4748-B32A-6C12869DBBEB}"/>
                  </a:ext>
                </a:extLst>
              </p:cNvPr>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38;p49">
                <a:extLst>
                  <a:ext uri="{FF2B5EF4-FFF2-40B4-BE49-F238E27FC236}">
                    <a16:creationId xmlns:a16="http://schemas.microsoft.com/office/drawing/2014/main" id="{DA6C6F39-208B-4418-8E36-E0ADF223309B}"/>
                  </a:ext>
                </a:extLst>
              </p:cNvPr>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39;p49">
                <a:extLst>
                  <a:ext uri="{FF2B5EF4-FFF2-40B4-BE49-F238E27FC236}">
                    <a16:creationId xmlns:a16="http://schemas.microsoft.com/office/drawing/2014/main" id="{3056C3CD-271E-454F-A80D-85759D21563F}"/>
                  </a:ext>
                </a:extLst>
              </p:cNvPr>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40;p49">
                <a:extLst>
                  <a:ext uri="{FF2B5EF4-FFF2-40B4-BE49-F238E27FC236}">
                    <a16:creationId xmlns:a16="http://schemas.microsoft.com/office/drawing/2014/main" id="{BBCAFFF9-D4D7-4919-A017-6EBD11619179}"/>
                  </a:ext>
                </a:extLst>
              </p:cNvPr>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741;p49">
              <a:extLst>
                <a:ext uri="{FF2B5EF4-FFF2-40B4-BE49-F238E27FC236}">
                  <a16:creationId xmlns:a16="http://schemas.microsoft.com/office/drawing/2014/main" id="{80AB365D-1FDB-4783-A00E-0D9B560CD6C9}"/>
                </a:ext>
              </a:extLst>
            </p:cNvPr>
            <p:cNvGrpSpPr/>
            <p:nvPr/>
          </p:nvGrpSpPr>
          <p:grpSpPr>
            <a:xfrm>
              <a:off x="4620243" y="3677233"/>
              <a:ext cx="304368" cy="304369"/>
              <a:chOff x="5878525" y="-215977"/>
              <a:chExt cx="681218" cy="681219"/>
            </a:xfrm>
          </p:grpSpPr>
          <p:sp>
            <p:nvSpPr>
              <p:cNvPr id="50" name="Google Shape;1742;p49">
                <a:extLst>
                  <a:ext uri="{FF2B5EF4-FFF2-40B4-BE49-F238E27FC236}">
                    <a16:creationId xmlns:a16="http://schemas.microsoft.com/office/drawing/2014/main" id="{62894CE9-FE50-423A-9455-41FEC8A720CF}"/>
                  </a:ext>
                </a:extLst>
              </p:cNvPr>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43;p49">
                <a:extLst>
                  <a:ext uri="{FF2B5EF4-FFF2-40B4-BE49-F238E27FC236}">
                    <a16:creationId xmlns:a16="http://schemas.microsoft.com/office/drawing/2014/main" id="{218038F2-9020-4D5C-8EBB-FA15FC46321A}"/>
                  </a:ext>
                </a:extLst>
              </p:cNvPr>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44;p49">
                <a:extLst>
                  <a:ext uri="{FF2B5EF4-FFF2-40B4-BE49-F238E27FC236}">
                    <a16:creationId xmlns:a16="http://schemas.microsoft.com/office/drawing/2014/main" id="{A6F5B241-6C1F-4F26-8E8F-2B656C3931A6}"/>
                  </a:ext>
                </a:extLst>
              </p:cNvPr>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45;p49">
                <a:extLst>
                  <a:ext uri="{FF2B5EF4-FFF2-40B4-BE49-F238E27FC236}">
                    <a16:creationId xmlns:a16="http://schemas.microsoft.com/office/drawing/2014/main" id="{41C179A6-BF34-43EC-8187-3C67C7BBE314}"/>
                  </a:ext>
                </a:extLst>
              </p:cNvPr>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46;p49">
                <a:extLst>
                  <a:ext uri="{FF2B5EF4-FFF2-40B4-BE49-F238E27FC236}">
                    <a16:creationId xmlns:a16="http://schemas.microsoft.com/office/drawing/2014/main" id="{68C0777C-0379-479A-BD99-3D520F2EB6D5}"/>
                  </a:ext>
                </a:extLst>
              </p:cNvPr>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47;p49">
                <a:extLst>
                  <a:ext uri="{FF2B5EF4-FFF2-40B4-BE49-F238E27FC236}">
                    <a16:creationId xmlns:a16="http://schemas.microsoft.com/office/drawing/2014/main" id="{46CB30D5-54E4-40E1-8001-AAEE6E2361EA}"/>
                  </a:ext>
                </a:extLst>
              </p:cNvPr>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48;p49">
                <a:extLst>
                  <a:ext uri="{FF2B5EF4-FFF2-40B4-BE49-F238E27FC236}">
                    <a16:creationId xmlns:a16="http://schemas.microsoft.com/office/drawing/2014/main" id="{99388C14-C785-4E66-8A7F-50C6D5587E82}"/>
                  </a:ext>
                </a:extLst>
              </p:cNvPr>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749;p49">
              <a:extLst>
                <a:ext uri="{FF2B5EF4-FFF2-40B4-BE49-F238E27FC236}">
                  <a16:creationId xmlns:a16="http://schemas.microsoft.com/office/drawing/2014/main" id="{48E5F44A-3A2D-46F6-ABEE-B9B279006481}"/>
                </a:ext>
              </a:extLst>
            </p:cNvPr>
            <p:cNvGrpSpPr/>
            <p:nvPr/>
          </p:nvGrpSpPr>
          <p:grpSpPr>
            <a:xfrm>
              <a:off x="7327162" y="3887989"/>
              <a:ext cx="308824" cy="308824"/>
              <a:chOff x="8051600" y="-220999"/>
              <a:chExt cx="691190" cy="691191"/>
            </a:xfrm>
          </p:grpSpPr>
          <p:sp>
            <p:nvSpPr>
              <p:cNvPr id="43" name="Google Shape;1750;p49">
                <a:extLst>
                  <a:ext uri="{FF2B5EF4-FFF2-40B4-BE49-F238E27FC236}">
                    <a16:creationId xmlns:a16="http://schemas.microsoft.com/office/drawing/2014/main" id="{B7357990-FA35-46B3-8B8D-76F26B9490EA}"/>
                  </a:ext>
                </a:extLst>
              </p:cNvPr>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51;p49">
                <a:extLst>
                  <a:ext uri="{FF2B5EF4-FFF2-40B4-BE49-F238E27FC236}">
                    <a16:creationId xmlns:a16="http://schemas.microsoft.com/office/drawing/2014/main" id="{A8CC51B7-550D-44A4-8126-C4B1C2E2168C}"/>
                  </a:ext>
                </a:extLst>
              </p:cNvPr>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52;p49">
                <a:extLst>
                  <a:ext uri="{FF2B5EF4-FFF2-40B4-BE49-F238E27FC236}">
                    <a16:creationId xmlns:a16="http://schemas.microsoft.com/office/drawing/2014/main" id="{A669E16F-A7EC-4002-83FB-046F4912B7D8}"/>
                  </a:ext>
                </a:extLst>
              </p:cNvPr>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3;p49">
                <a:extLst>
                  <a:ext uri="{FF2B5EF4-FFF2-40B4-BE49-F238E27FC236}">
                    <a16:creationId xmlns:a16="http://schemas.microsoft.com/office/drawing/2014/main" id="{2D0183D0-E468-44CD-95D8-CA34E3FBC3CC}"/>
                  </a:ext>
                </a:extLst>
              </p:cNvPr>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4;p49">
                <a:extLst>
                  <a:ext uri="{FF2B5EF4-FFF2-40B4-BE49-F238E27FC236}">
                    <a16:creationId xmlns:a16="http://schemas.microsoft.com/office/drawing/2014/main" id="{63BD9839-AD8F-4001-A9FD-974DBECF6CA8}"/>
                  </a:ext>
                </a:extLst>
              </p:cNvPr>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5;p49">
                <a:extLst>
                  <a:ext uri="{FF2B5EF4-FFF2-40B4-BE49-F238E27FC236}">
                    <a16:creationId xmlns:a16="http://schemas.microsoft.com/office/drawing/2014/main" id="{FEBCBCA6-5D77-4BAA-B1C1-BE66D9BF5E02}"/>
                  </a:ext>
                </a:extLst>
              </p:cNvPr>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6;p49">
                <a:extLst>
                  <a:ext uri="{FF2B5EF4-FFF2-40B4-BE49-F238E27FC236}">
                    <a16:creationId xmlns:a16="http://schemas.microsoft.com/office/drawing/2014/main" id="{5D714F7F-6759-4FC6-B14A-95BBB8DB3D40}"/>
                  </a:ext>
                </a:extLst>
              </p:cNvPr>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757;p49">
              <a:extLst>
                <a:ext uri="{FF2B5EF4-FFF2-40B4-BE49-F238E27FC236}">
                  <a16:creationId xmlns:a16="http://schemas.microsoft.com/office/drawing/2014/main" id="{396BD4EE-A40A-46F8-8C00-DA466357D2FC}"/>
                </a:ext>
              </a:extLst>
            </p:cNvPr>
            <p:cNvGrpSpPr/>
            <p:nvPr/>
          </p:nvGrpSpPr>
          <p:grpSpPr>
            <a:xfrm>
              <a:off x="8180720" y="3470694"/>
              <a:ext cx="250188" cy="249440"/>
              <a:chOff x="9081690" y="-154544"/>
              <a:chExt cx="559955" cy="558280"/>
            </a:xfrm>
          </p:grpSpPr>
          <p:sp>
            <p:nvSpPr>
              <p:cNvPr id="36" name="Google Shape;1758;p49">
                <a:extLst>
                  <a:ext uri="{FF2B5EF4-FFF2-40B4-BE49-F238E27FC236}">
                    <a16:creationId xmlns:a16="http://schemas.microsoft.com/office/drawing/2014/main" id="{230892E6-5BA2-4ADD-B5EC-F82638FBFEAD}"/>
                  </a:ext>
                </a:extLst>
              </p:cNvPr>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59;p49">
                <a:extLst>
                  <a:ext uri="{FF2B5EF4-FFF2-40B4-BE49-F238E27FC236}">
                    <a16:creationId xmlns:a16="http://schemas.microsoft.com/office/drawing/2014/main" id="{143572F4-5278-4AA9-9AA4-8CC57D4329F8}"/>
                  </a:ext>
                </a:extLst>
              </p:cNvPr>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60;p49">
                <a:extLst>
                  <a:ext uri="{FF2B5EF4-FFF2-40B4-BE49-F238E27FC236}">
                    <a16:creationId xmlns:a16="http://schemas.microsoft.com/office/drawing/2014/main" id="{055B317E-012E-481E-8E6D-057007E05721}"/>
                  </a:ext>
                </a:extLst>
              </p:cNvPr>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61;p49">
                <a:extLst>
                  <a:ext uri="{FF2B5EF4-FFF2-40B4-BE49-F238E27FC236}">
                    <a16:creationId xmlns:a16="http://schemas.microsoft.com/office/drawing/2014/main" id="{BEBDFAC6-4546-4044-BDFE-51F4B941C30C}"/>
                  </a:ext>
                </a:extLst>
              </p:cNvPr>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62;p49">
                <a:extLst>
                  <a:ext uri="{FF2B5EF4-FFF2-40B4-BE49-F238E27FC236}">
                    <a16:creationId xmlns:a16="http://schemas.microsoft.com/office/drawing/2014/main" id="{527458E4-58BC-47DA-8329-8121AD972A36}"/>
                  </a:ext>
                </a:extLst>
              </p:cNvPr>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63;p49">
                <a:extLst>
                  <a:ext uri="{FF2B5EF4-FFF2-40B4-BE49-F238E27FC236}">
                    <a16:creationId xmlns:a16="http://schemas.microsoft.com/office/drawing/2014/main" id="{AB1E55CF-8339-41FA-B307-A5574257760A}"/>
                  </a:ext>
                </a:extLst>
              </p:cNvPr>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64;p49">
                <a:extLst>
                  <a:ext uri="{FF2B5EF4-FFF2-40B4-BE49-F238E27FC236}">
                    <a16:creationId xmlns:a16="http://schemas.microsoft.com/office/drawing/2014/main" id="{455B8856-A780-4677-B492-99288BA978A4}"/>
                  </a:ext>
                </a:extLst>
              </p:cNvPr>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765;p49">
              <a:extLst>
                <a:ext uri="{FF2B5EF4-FFF2-40B4-BE49-F238E27FC236}">
                  <a16:creationId xmlns:a16="http://schemas.microsoft.com/office/drawing/2014/main" id="{1015694C-1159-4410-8981-C71476B67867}"/>
                </a:ext>
              </a:extLst>
            </p:cNvPr>
            <p:cNvGrpSpPr/>
            <p:nvPr/>
          </p:nvGrpSpPr>
          <p:grpSpPr>
            <a:xfrm>
              <a:off x="5768926" y="3955068"/>
              <a:ext cx="364500" cy="365248"/>
              <a:chOff x="6877026" y="-284106"/>
              <a:chExt cx="815802" cy="817476"/>
            </a:xfrm>
          </p:grpSpPr>
          <p:sp>
            <p:nvSpPr>
              <p:cNvPr id="34" name="Google Shape;1766;p49">
                <a:extLst>
                  <a:ext uri="{FF2B5EF4-FFF2-40B4-BE49-F238E27FC236}">
                    <a16:creationId xmlns:a16="http://schemas.microsoft.com/office/drawing/2014/main" id="{50A07AC0-73B4-41ED-BD2F-F8B43FEFEF4F}"/>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67;p49">
                <a:extLst>
                  <a:ext uri="{FF2B5EF4-FFF2-40B4-BE49-F238E27FC236}">
                    <a16:creationId xmlns:a16="http://schemas.microsoft.com/office/drawing/2014/main" id="{D0151C8A-F49F-4110-BFE5-D8AFC5D8EEEC}"/>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21038BA-FCE8-DF3B-E909-D292FAB6AD57}"/>
              </a:ext>
            </a:extLst>
          </p:cNvPr>
          <p:cNvSpPr>
            <a:spLocks noGrp="1"/>
          </p:cNvSpPr>
          <p:nvPr>
            <p:ph type="title"/>
          </p:nvPr>
        </p:nvSpPr>
        <p:spPr>
          <a:xfrm>
            <a:off x="402627" y="366074"/>
            <a:ext cx="8233500" cy="1209538"/>
          </a:xfrm>
        </p:spPr>
        <p:txBody>
          <a:bodyPr/>
          <a:lstStyle/>
          <a:p>
            <a:pPr>
              <a:buSzPct val="100000"/>
            </a:pPr>
            <a:r>
              <a:rPr lang="en-GB" sz="1400" b="0" dirty="0"/>
              <a:t>- Data: </a:t>
            </a:r>
            <a:r>
              <a:rPr lang="en-US" sz="1400" b="0" dirty="0"/>
              <a:t>raw information that represents facts, figures, or details about something. It can come in various forms such as numbers, text, images, or measurements.</a:t>
            </a:r>
            <a:br>
              <a:rPr lang="en-US" sz="1400" b="0" dirty="0"/>
            </a:br>
            <a:br>
              <a:rPr lang="en-US" sz="1400" b="0" dirty="0"/>
            </a:br>
            <a:r>
              <a:rPr lang="en-US" sz="1400" b="0" dirty="0"/>
              <a:t>- Data could be represented as a </a:t>
            </a:r>
            <a:r>
              <a:rPr lang="en-US" sz="1400" b="0" dirty="0">
                <a:solidFill>
                  <a:schemeClr val="accent3"/>
                </a:solidFill>
              </a:rPr>
              <a:t>structured</a:t>
            </a:r>
            <a:r>
              <a:rPr lang="en-US" sz="1400" b="0" dirty="0"/>
              <a:t> and </a:t>
            </a:r>
            <a:r>
              <a:rPr lang="en-US" sz="1400" b="0" dirty="0">
                <a:solidFill>
                  <a:schemeClr val="accent3"/>
                </a:solidFill>
              </a:rPr>
              <a:t>unstructured</a:t>
            </a:r>
            <a:r>
              <a:rPr lang="en-US" sz="1400" b="0" dirty="0"/>
              <a:t> format</a:t>
            </a:r>
            <a:br>
              <a:rPr lang="en-US" sz="1400" b="0" dirty="0"/>
            </a:br>
            <a:br>
              <a:rPr lang="en-US" sz="1400" b="0" dirty="0"/>
            </a:br>
            <a:br>
              <a:rPr lang="en-US" sz="1400" b="0" dirty="0"/>
            </a:br>
            <a:endParaRPr lang="en-GB" sz="1400" b="0" dirty="0"/>
          </a:p>
        </p:txBody>
      </p:sp>
      <p:sp>
        <p:nvSpPr>
          <p:cNvPr id="3" name="Title 4">
            <a:extLst>
              <a:ext uri="{FF2B5EF4-FFF2-40B4-BE49-F238E27FC236}">
                <a16:creationId xmlns:a16="http://schemas.microsoft.com/office/drawing/2014/main" id="{810C4F9E-2935-424B-B0D0-78D9DEFB04B0}"/>
              </a:ext>
            </a:extLst>
          </p:cNvPr>
          <p:cNvSpPr txBox="1">
            <a:spLocks/>
          </p:cNvSpPr>
          <p:nvPr/>
        </p:nvSpPr>
        <p:spPr>
          <a:xfrm>
            <a:off x="377743" y="1383652"/>
            <a:ext cx="8363630" cy="1594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DM Sans"/>
              <a:buNone/>
              <a:defRPr sz="3000" b="1" i="0" u="none" strike="noStrike" cap="none">
                <a:solidFill>
                  <a:schemeClr val="accent4"/>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marL="342900" indent="-342900">
              <a:buSzPct val="100000"/>
              <a:buFont typeface="+mj-lt"/>
              <a:buAutoNum type="arabicPeriod"/>
            </a:pPr>
            <a:r>
              <a:rPr lang="en-US" sz="1400" b="0" dirty="0"/>
              <a:t>Structured Data: Data that is organized in a predefined format, such as rows and columns, making it easily searchable and analyzable. </a:t>
            </a:r>
            <a:endParaRPr lang="en-US" sz="1400" b="0" dirty="0">
              <a:solidFill>
                <a:schemeClr val="accent2">
                  <a:lumMod val="60000"/>
                  <a:lumOff val="40000"/>
                </a:schemeClr>
              </a:solidFill>
            </a:endParaRPr>
          </a:p>
          <a:p>
            <a:pPr marL="342900" indent="-342900">
              <a:buSzPct val="100000"/>
              <a:buFont typeface="+mj-lt"/>
              <a:buAutoNum type="arabicPeriod"/>
            </a:pPr>
            <a:r>
              <a:rPr lang="en-US" sz="1400" b="0" dirty="0"/>
              <a:t>Unstructured Data:  Data that does not follow a predefined format or schema, making it harder to store and analyze in traditional databases. </a:t>
            </a:r>
          </a:p>
          <a:p>
            <a:pPr>
              <a:buSzPct val="100000"/>
            </a:pPr>
            <a:br>
              <a:rPr lang="en-US" sz="1400" b="0" dirty="0"/>
            </a:br>
            <a:r>
              <a:rPr lang="en-US" sz="1400" b="0" i="1" dirty="0">
                <a:solidFill>
                  <a:schemeClr val="accent2">
                    <a:lumMod val="60000"/>
                    <a:lumOff val="40000"/>
                  </a:schemeClr>
                </a:solidFill>
              </a:rPr>
              <a:t>Note: Search for a specified Image is a  very difficult task in data science and it can be solved using advanced topics such as </a:t>
            </a:r>
            <a:r>
              <a:rPr lang="en-US" sz="1000" i="1" dirty="0">
                <a:solidFill>
                  <a:schemeClr val="accent2">
                    <a:lumMod val="60000"/>
                    <a:lumOff val="40000"/>
                  </a:schemeClr>
                </a:solidFill>
              </a:rPr>
              <a:t>Machine Learning-Based Search which implement similarity search to search for a specific vector </a:t>
            </a:r>
            <a:br>
              <a:rPr lang="en-US" sz="1400" b="0" i="1" dirty="0"/>
            </a:br>
            <a:endParaRPr lang="en-GB" sz="1400" b="0" i="1" dirty="0"/>
          </a:p>
        </p:txBody>
      </p:sp>
      <p:graphicFrame>
        <p:nvGraphicFramePr>
          <p:cNvPr id="2" name="Table 3">
            <a:extLst>
              <a:ext uri="{FF2B5EF4-FFF2-40B4-BE49-F238E27FC236}">
                <a16:creationId xmlns:a16="http://schemas.microsoft.com/office/drawing/2014/main" id="{DFF0A613-D8BF-4EF0-BEC8-C99F61F83947}"/>
              </a:ext>
            </a:extLst>
          </p:cNvPr>
          <p:cNvGraphicFramePr>
            <a:graphicFrameLocks noGrp="1"/>
          </p:cNvGraphicFramePr>
          <p:nvPr>
            <p:extLst>
              <p:ext uri="{D42A27DB-BD31-4B8C-83A1-F6EECF244321}">
                <p14:modId xmlns:p14="http://schemas.microsoft.com/office/powerpoint/2010/main" val="3694933702"/>
              </p:ext>
            </p:extLst>
          </p:nvPr>
        </p:nvGraphicFramePr>
        <p:xfrm>
          <a:off x="1510453" y="3162205"/>
          <a:ext cx="5751259" cy="1667587"/>
        </p:xfrm>
        <a:graphic>
          <a:graphicData uri="http://schemas.openxmlformats.org/drawingml/2006/table">
            <a:tbl>
              <a:tblPr firstRow="1" bandRow="1">
                <a:tableStyleId>{73C316A6-E709-4828-B7C6-50346241C581}</a:tableStyleId>
              </a:tblPr>
              <a:tblGrid>
                <a:gridCol w="1058789">
                  <a:extLst>
                    <a:ext uri="{9D8B030D-6E8A-4147-A177-3AD203B41FA5}">
                      <a16:colId xmlns:a16="http://schemas.microsoft.com/office/drawing/2014/main" val="1829513560"/>
                    </a:ext>
                  </a:extLst>
                </a:gridCol>
                <a:gridCol w="2244173">
                  <a:extLst>
                    <a:ext uri="{9D8B030D-6E8A-4147-A177-3AD203B41FA5}">
                      <a16:colId xmlns:a16="http://schemas.microsoft.com/office/drawing/2014/main" val="3816532413"/>
                    </a:ext>
                  </a:extLst>
                </a:gridCol>
                <a:gridCol w="2448297">
                  <a:extLst>
                    <a:ext uri="{9D8B030D-6E8A-4147-A177-3AD203B41FA5}">
                      <a16:colId xmlns:a16="http://schemas.microsoft.com/office/drawing/2014/main" val="576125658"/>
                    </a:ext>
                  </a:extLst>
                </a:gridCol>
              </a:tblGrid>
              <a:tr h="310900">
                <a:tc>
                  <a:txBody>
                    <a:bodyPr/>
                    <a:lstStyle/>
                    <a:p>
                      <a:endParaRPr lang="en-US" sz="1000" dirty="0"/>
                    </a:p>
                  </a:txBody>
                  <a:tcPr/>
                </a:tc>
                <a:tc>
                  <a:txBody>
                    <a:bodyPr/>
                    <a:lstStyle/>
                    <a:p>
                      <a:pPr algn="ctr"/>
                      <a:r>
                        <a:rPr lang="en-US" sz="1000" b="1" dirty="0">
                          <a:solidFill>
                            <a:schemeClr val="accent3"/>
                          </a:solidFill>
                        </a:rPr>
                        <a:t>structured</a:t>
                      </a:r>
                      <a:endParaRPr lang="en-US" sz="1000" b="1" dirty="0"/>
                    </a:p>
                  </a:txBody>
                  <a:tcPr/>
                </a:tc>
                <a:tc>
                  <a:txBody>
                    <a:bodyPr/>
                    <a:lstStyle/>
                    <a:p>
                      <a:pPr algn="ctr"/>
                      <a:r>
                        <a:rPr lang="en-US" sz="1000" b="1" dirty="0">
                          <a:solidFill>
                            <a:schemeClr val="accent3"/>
                          </a:solidFill>
                        </a:rPr>
                        <a:t>unstructured</a:t>
                      </a:r>
                      <a:endParaRPr lang="en-US" sz="1000" b="1" dirty="0"/>
                    </a:p>
                  </a:txBody>
                  <a:tcPr/>
                </a:tc>
                <a:extLst>
                  <a:ext uri="{0D108BD9-81ED-4DB2-BD59-A6C34878D82A}">
                    <a16:rowId xmlns:a16="http://schemas.microsoft.com/office/drawing/2014/main" val="144629365"/>
                  </a:ext>
                </a:extLst>
              </a:tr>
              <a:tr h="370949">
                <a:tc>
                  <a:txBody>
                    <a:bodyPr/>
                    <a:lstStyle/>
                    <a:p>
                      <a:r>
                        <a:rPr lang="en-US" sz="1000" b="1" i="0" u="none" strike="noStrike" cap="none" dirty="0">
                          <a:solidFill>
                            <a:schemeClr val="accent3"/>
                          </a:solidFill>
                          <a:latin typeface="Arial"/>
                          <a:cs typeface="Arial"/>
                          <a:sym typeface="DM Sans"/>
                        </a:rPr>
                        <a:t>Format</a:t>
                      </a:r>
                    </a:p>
                  </a:txBody>
                  <a:tcPr/>
                </a:tc>
                <a:tc>
                  <a:txBody>
                    <a:bodyPr/>
                    <a:lstStyle/>
                    <a:p>
                      <a:r>
                        <a:rPr lang="en-US" sz="1000" b="0" i="0" u="none" strike="noStrike" cap="none" dirty="0">
                          <a:solidFill>
                            <a:schemeClr val="accent4"/>
                          </a:solidFill>
                          <a:latin typeface="DM Sans"/>
                          <a:sym typeface="DM Sans"/>
                        </a:rPr>
                        <a:t>Predefined (e.g., tables)</a:t>
                      </a:r>
                    </a:p>
                  </a:txBody>
                  <a:tcPr anchor="ctr"/>
                </a:tc>
                <a:tc>
                  <a:txBody>
                    <a:bodyPr/>
                    <a:lstStyle/>
                    <a:p>
                      <a:r>
                        <a:rPr lang="en-US" sz="1000" b="0" i="0" u="none" strike="noStrike" cap="none" dirty="0">
                          <a:solidFill>
                            <a:schemeClr val="accent4"/>
                          </a:solidFill>
                          <a:latin typeface="DM Sans"/>
                          <a:sym typeface="DM Sans"/>
                        </a:rPr>
                        <a:t>Free-form (e.g., text, media)</a:t>
                      </a:r>
                    </a:p>
                  </a:txBody>
                  <a:tcPr anchor="ctr"/>
                </a:tc>
                <a:extLst>
                  <a:ext uri="{0D108BD9-81ED-4DB2-BD59-A6C34878D82A}">
                    <a16:rowId xmlns:a16="http://schemas.microsoft.com/office/drawing/2014/main" val="898539266"/>
                  </a:ext>
                </a:extLst>
              </a:tr>
              <a:tr h="370949">
                <a:tc>
                  <a:txBody>
                    <a:bodyPr/>
                    <a:lstStyle/>
                    <a:p>
                      <a:r>
                        <a:rPr lang="en-US" sz="1000" b="1" i="0" u="none" strike="noStrike" cap="none" dirty="0">
                          <a:solidFill>
                            <a:schemeClr val="accent3"/>
                          </a:solidFill>
                          <a:latin typeface="Arial"/>
                          <a:cs typeface="Arial"/>
                          <a:sym typeface="DM Sans"/>
                        </a:rPr>
                        <a:t>Storage</a:t>
                      </a:r>
                    </a:p>
                  </a:txBody>
                  <a:tcPr/>
                </a:tc>
                <a:tc>
                  <a:txBody>
                    <a:bodyPr/>
                    <a:lstStyle/>
                    <a:p>
                      <a:r>
                        <a:rPr lang="en-US" sz="1000" b="0" i="0" u="none" strike="noStrike" cap="none" dirty="0">
                          <a:solidFill>
                            <a:schemeClr val="accent4"/>
                          </a:solidFill>
                          <a:latin typeface="DM Sans"/>
                          <a:sym typeface="DM Sans"/>
                        </a:rPr>
                        <a:t>Relational databases (SQL)</a:t>
                      </a:r>
                    </a:p>
                  </a:txBody>
                  <a:tcPr anchor="ctr"/>
                </a:tc>
                <a:tc>
                  <a:txBody>
                    <a:bodyPr/>
                    <a:lstStyle/>
                    <a:p>
                      <a:r>
                        <a:rPr lang="en-US" sz="1000" b="0" i="0" u="none" strike="noStrike" cap="none" dirty="0">
                          <a:solidFill>
                            <a:schemeClr val="accent4"/>
                          </a:solidFill>
                          <a:latin typeface="DM Sans"/>
                          <a:sym typeface="DM Sans"/>
                        </a:rPr>
                        <a:t>NoSQL databases, Data Lakes</a:t>
                      </a:r>
                    </a:p>
                  </a:txBody>
                  <a:tcPr anchor="ctr"/>
                </a:tc>
                <a:extLst>
                  <a:ext uri="{0D108BD9-81ED-4DB2-BD59-A6C34878D82A}">
                    <a16:rowId xmlns:a16="http://schemas.microsoft.com/office/drawing/2014/main" val="4043322882"/>
                  </a:ext>
                </a:extLst>
              </a:tr>
              <a:tr h="370949">
                <a:tc>
                  <a:txBody>
                    <a:bodyPr/>
                    <a:lstStyle/>
                    <a:p>
                      <a:r>
                        <a:rPr lang="en-US" sz="1000" b="1" i="0" u="none" strike="noStrike" cap="none" dirty="0">
                          <a:solidFill>
                            <a:schemeClr val="accent3"/>
                          </a:solidFill>
                          <a:latin typeface="Arial"/>
                          <a:cs typeface="Arial"/>
                          <a:sym typeface="DM Sans"/>
                        </a:rPr>
                        <a:t>Searchability</a:t>
                      </a:r>
                    </a:p>
                  </a:txBody>
                  <a:tcPr anchor="ctr"/>
                </a:tc>
                <a:tc>
                  <a:txBody>
                    <a:bodyPr/>
                    <a:lstStyle/>
                    <a:p>
                      <a:r>
                        <a:rPr lang="en-US" sz="1000" b="0" i="0" u="none" strike="noStrike" cap="none" dirty="0">
                          <a:solidFill>
                            <a:schemeClr val="accent4"/>
                          </a:solidFill>
                          <a:latin typeface="DM Sans"/>
                          <a:sym typeface="DM Sans"/>
                        </a:rPr>
                        <a:t>Easy (e.g., SQL queries)</a:t>
                      </a:r>
                    </a:p>
                  </a:txBody>
                  <a:tcPr anchor="ctr"/>
                </a:tc>
                <a:tc>
                  <a:txBody>
                    <a:bodyPr/>
                    <a:lstStyle/>
                    <a:p>
                      <a:r>
                        <a:rPr lang="en-US" sz="1000" b="0" i="0" u="none" strike="noStrike" cap="none" dirty="0">
                          <a:solidFill>
                            <a:schemeClr val="accent4"/>
                          </a:solidFill>
                          <a:latin typeface="DM Sans"/>
                          <a:sym typeface="DM Sans"/>
                        </a:rPr>
                        <a:t>Complex (requires advanced tools)</a:t>
                      </a:r>
                    </a:p>
                  </a:txBody>
                  <a:tcPr anchor="ctr"/>
                </a:tc>
                <a:extLst>
                  <a:ext uri="{0D108BD9-81ED-4DB2-BD59-A6C34878D82A}">
                    <a16:rowId xmlns:a16="http://schemas.microsoft.com/office/drawing/2014/main" val="2207751148"/>
                  </a:ext>
                </a:extLst>
              </a:tr>
              <a:tr h="240961">
                <a:tc>
                  <a:txBody>
                    <a:bodyPr/>
                    <a:lstStyle/>
                    <a:p>
                      <a:r>
                        <a:rPr lang="en-US" sz="1000" b="1" i="0" u="none" strike="noStrike" cap="none" dirty="0">
                          <a:solidFill>
                            <a:schemeClr val="accent3"/>
                          </a:solidFill>
                          <a:latin typeface="Arial"/>
                          <a:cs typeface="Arial"/>
                          <a:sym typeface="Arial"/>
                        </a:rPr>
                        <a:t>Examples</a:t>
                      </a:r>
                    </a:p>
                  </a:txBody>
                  <a:tcPr/>
                </a:tc>
                <a:tc>
                  <a:txBody>
                    <a:bodyPr/>
                    <a:lstStyle/>
                    <a:p>
                      <a:r>
                        <a:rPr lang="en-US" sz="1000" b="0" i="0" u="none" strike="noStrike" cap="none" dirty="0">
                          <a:solidFill>
                            <a:schemeClr val="accent4"/>
                          </a:solidFill>
                          <a:latin typeface="DM Sans"/>
                          <a:cs typeface="Arial"/>
                          <a:sym typeface="Arial"/>
                        </a:rPr>
                        <a:t>Spreadsheets, Sales Data</a:t>
                      </a:r>
                    </a:p>
                  </a:txBody>
                  <a:tcPr anchor="ctr"/>
                </a:tc>
                <a:tc>
                  <a:txBody>
                    <a:bodyPr/>
                    <a:lstStyle/>
                    <a:p>
                      <a:r>
                        <a:rPr lang="en-US" sz="1000" b="0" i="0" u="none" strike="noStrike" cap="none" dirty="0">
                          <a:solidFill>
                            <a:schemeClr val="accent4"/>
                          </a:solidFill>
                          <a:latin typeface="DM Sans"/>
                          <a:cs typeface="Arial"/>
                          <a:sym typeface="Arial"/>
                        </a:rPr>
                        <a:t>Videos, Images, Emails</a:t>
                      </a:r>
                    </a:p>
                  </a:txBody>
                  <a:tcPr anchor="ctr"/>
                </a:tc>
                <a:extLst>
                  <a:ext uri="{0D108BD9-81ED-4DB2-BD59-A6C34878D82A}">
                    <a16:rowId xmlns:a16="http://schemas.microsoft.com/office/drawing/2014/main" val="2819057124"/>
                  </a:ext>
                </a:extLst>
              </a:tr>
            </a:tbl>
          </a:graphicData>
        </a:graphic>
      </p:graphicFrame>
    </p:spTree>
    <p:extLst>
      <p:ext uri="{BB962C8B-B14F-4D97-AF65-F5344CB8AC3E}">
        <p14:creationId xmlns:p14="http://schemas.microsoft.com/office/powerpoint/2010/main" val="355115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583547" y="1868848"/>
            <a:ext cx="6443929"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02. Different Data Types</a:t>
            </a:r>
            <a:endParaRPr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24097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AE36DF1-332C-4A14-8509-38A0B004D793}"/>
              </a:ext>
            </a:extLst>
          </p:cNvPr>
          <p:cNvPicPr>
            <a:picLocks noChangeAspect="1"/>
          </p:cNvPicPr>
          <p:nvPr/>
        </p:nvPicPr>
        <p:blipFill>
          <a:blip r:embed="rId3"/>
          <a:stretch>
            <a:fillRect/>
          </a:stretch>
        </p:blipFill>
        <p:spPr>
          <a:xfrm>
            <a:off x="1246048" y="206263"/>
            <a:ext cx="4728276" cy="1767439"/>
          </a:xfrm>
          <a:prstGeom prst="rect">
            <a:avLst/>
          </a:prstGeom>
        </p:spPr>
      </p:pic>
      <p:pic>
        <p:nvPicPr>
          <p:cNvPr id="12" name="Picture 11">
            <a:extLst>
              <a:ext uri="{FF2B5EF4-FFF2-40B4-BE49-F238E27FC236}">
                <a16:creationId xmlns:a16="http://schemas.microsoft.com/office/drawing/2014/main" id="{EB3BCB1A-48A7-4E77-9F4B-398F290AF93F}"/>
              </a:ext>
            </a:extLst>
          </p:cNvPr>
          <p:cNvPicPr>
            <a:picLocks noChangeAspect="1"/>
          </p:cNvPicPr>
          <p:nvPr/>
        </p:nvPicPr>
        <p:blipFill>
          <a:blip r:embed="rId4"/>
          <a:stretch>
            <a:fillRect/>
          </a:stretch>
        </p:blipFill>
        <p:spPr>
          <a:xfrm>
            <a:off x="1334347" y="2858720"/>
            <a:ext cx="4660052" cy="1989216"/>
          </a:xfrm>
          <a:prstGeom prst="rect">
            <a:avLst/>
          </a:prstGeom>
        </p:spPr>
      </p:pic>
      <p:cxnSp>
        <p:nvCxnSpPr>
          <p:cNvPr id="21" name="Straight Arrow Connector 20">
            <a:extLst>
              <a:ext uri="{FF2B5EF4-FFF2-40B4-BE49-F238E27FC236}">
                <a16:creationId xmlns:a16="http://schemas.microsoft.com/office/drawing/2014/main" id="{B496FC40-CB6A-49ED-90E4-0139378260A2}"/>
              </a:ext>
            </a:extLst>
          </p:cNvPr>
          <p:cNvCxnSpPr>
            <a:cxnSpLocks/>
          </p:cNvCxnSpPr>
          <p:nvPr/>
        </p:nvCxnSpPr>
        <p:spPr>
          <a:xfrm>
            <a:off x="4707466" y="1973702"/>
            <a:ext cx="0" cy="78570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E54E57-F902-436E-9280-6550A3AA1F84}"/>
              </a:ext>
            </a:extLst>
          </p:cNvPr>
          <p:cNvCxnSpPr>
            <a:cxnSpLocks/>
          </p:cNvCxnSpPr>
          <p:nvPr/>
        </p:nvCxnSpPr>
        <p:spPr>
          <a:xfrm>
            <a:off x="4531359" y="1973702"/>
            <a:ext cx="0" cy="4301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D0DE48-6F51-42CE-92C2-766053362395}"/>
              </a:ext>
            </a:extLst>
          </p:cNvPr>
          <p:cNvCxnSpPr>
            <a:cxnSpLocks/>
          </p:cNvCxnSpPr>
          <p:nvPr/>
        </p:nvCxnSpPr>
        <p:spPr>
          <a:xfrm flipH="1">
            <a:off x="2577253" y="2403809"/>
            <a:ext cx="195410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07E7F37-694A-4157-B580-138806E3C698}"/>
              </a:ext>
            </a:extLst>
          </p:cNvPr>
          <p:cNvCxnSpPr>
            <a:cxnSpLocks/>
          </p:cNvCxnSpPr>
          <p:nvPr/>
        </p:nvCxnSpPr>
        <p:spPr>
          <a:xfrm>
            <a:off x="2577253" y="2397036"/>
            <a:ext cx="0" cy="36237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1ACFA561-1686-4DF3-838A-16450C404E47}"/>
              </a:ext>
            </a:extLst>
          </p:cNvPr>
          <p:cNvPicPr>
            <a:picLocks noChangeAspect="1"/>
          </p:cNvPicPr>
          <p:nvPr/>
        </p:nvPicPr>
        <p:blipFill>
          <a:blip r:embed="rId5"/>
          <a:stretch>
            <a:fillRect/>
          </a:stretch>
        </p:blipFill>
        <p:spPr>
          <a:xfrm>
            <a:off x="6485464" y="1839361"/>
            <a:ext cx="2409702" cy="1622938"/>
          </a:xfrm>
          <a:prstGeom prst="rect">
            <a:avLst/>
          </a:prstGeom>
        </p:spPr>
      </p:pic>
    </p:spTree>
    <p:extLst>
      <p:ext uri="{BB962C8B-B14F-4D97-AF65-F5344CB8AC3E}">
        <p14:creationId xmlns:p14="http://schemas.microsoft.com/office/powerpoint/2010/main" val="2934102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583547" y="1868848"/>
            <a:ext cx="6443929" cy="915900"/>
          </a:xfrm>
          <a:prstGeom prst="rect">
            <a:avLst/>
          </a:prstGeom>
        </p:spPr>
        <p:txBody>
          <a:bodyPr spcFirstLastPara="1" wrap="square" lIns="91425" tIns="91425" rIns="91425" bIns="91425" anchor="ctr" anchorCtr="0">
            <a:noAutofit/>
          </a:bodyPr>
          <a:lstStyle/>
          <a:p>
            <a:r>
              <a:rPr lang="en" sz="5400" dirty="0"/>
              <a:t>03. </a:t>
            </a:r>
            <a:r>
              <a:rPr lang="en-US" sz="5400" dirty="0"/>
              <a:t>Data Jobs </a:t>
            </a:r>
            <a:endParaRPr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7292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369146" y="114314"/>
            <a:ext cx="5210162"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Data Jobs</a:t>
            </a:r>
          </a:p>
        </p:txBody>
      </p:sp>
      <p:sp>
        <p:nvSpPr>
          <p:cNvPr id="8" name="TextBox 7">
            <a:extLst>
              <a:ext uri="{FF2B5EF4-FFF2-40B4-BE49-F238E27FC236}">
                <a16:creationId xmlns:a16="http://schemas.microsoft.com/office/drawing/2014/main" id="{1EF13363-B417-4645-869C-466D470E52E9}"/>
              </a:ext>
            </a:extLst>
          </p:cNvPr>
          <p:cNvSpPr txBox="1"/>
          <p:nvPr/>
        </p:nvSpPr>
        <p:spPr>
          <a:xfrm>
            <a:off x="369146" y="662319"/>
            <a:ext cx="8405708" cy="4555093"/>
          </a:xfrm>
          <a:prstGeom prst="rect">
            <a:avLst/>
          </a:prstGeom>
          <a:noFill/>
        </p:spPr>
        <p:txBody>
          <a:bodyPr wrap="square" rtlCol="0">
            <a:spAutoFit/>
          </a:bodyPr>
          <a:lstStyle/>
          <a:p>
            <a:r>
              <a:rPr lang="en-US" sz="1000" b="1" dirty="0">
                <a:solidFill>
                  <a:schemeClr val="bg1"/>
                </a:solidFill>
              </a:rPr>
              <a:t>Data Scientist </a:t>
            </a:r>
            <a:r>
              <a:rPr lang="en-US" sz="1000" dirty="0">
                <a:solidFill>
                  <a:schemeClr val="bg1"/>
                </a:solidFill>
              </a:rPr>
              <a:t>: Focuses on advanced analytics, predictive modeling, and deriving insights.</a:t>
            </a:r>
          </a:p>
          <a:p>
            <a:r>
              <a:rPr lang="en-US" sz="1000" dirty="0">
                <a:solidFill>
                  <a:schemeClr val="bg1"/>
                </a:solidFill>
              </a:rPr>
              <a:t>Responsibilities:</a:t>
            </a:r>
          </a:p>
          <a:p>
            <a:pPr marL="285750" indent="-285750">
              <a:buClr>
                <a:schemeClr val="bg1"/>
              </a:buClr>
              <a:buFont typeface="Arial" panose="020B0604020202020204" pitchFamily="34" charset="0"/>
              <a:buChar char="•"/>
            </a:pPr>
            <a:r>
              <a:rPr lang="en-US" sz="1000" dirty="0">
                <a:solidFill>
                  <a:schemeClr val="bg1"/>
                </a:solidFill>
              </a:rPr>
              <a:t>Build statistical models and machine learning algorithms.</a:t>
            </a:r>
          </a:p>
          <a:p>
            <a:pPr marL="285750" indent="-285750">
              <a:buClr>
                <a:schemeClr val="bg1"/>
              </a:buClr>
              <a:buFont typeface="Arial" panose="020B0604020202020204" pitchFamily="34" charset="0"/>
              <a:buChar char="•"/>
            </a:pPr>
            <a:r>
              <a:rPr lang="en-US" sz="1000" dirty="0">
                <a:solidFill>
                  <a:schemeClr val="bg1"/>
                </a:solidFill>
              </a:rPr>
              <a:t>Perform exploratory data analysis (EDA) to find patterns.</a:t>
            </a:r>
          </a:p>
          <a:p>
            <a:pPr marL="285750" indent="-285750">
              <a:buClr>
                <a:schemeClr val="bg1"/>
              </a:buClr>
              <a:buFont typeface="Arial" panose="020B0604020202020204" pitchFamily="34" charset="0"/>
              <a:buChar char="•"/>
            </a:pPr>
            <a:r>
              <a:rPr lang="en-US" sz="1000" dirty="0">
                <a:solidFill>
                  <a:schemeClr val="bg1"/>
                </a:solidFill>
              </a:rPr>
              <a:t>Generate actionable insights for decision-making.</a:t>
            </a:r>
          </a:p>
          <a:p>
            <a:pPr marL="285750" indent="-285750">
              <a:buClr>
                <a:schemeClr val="bg1"/>
              </a:buClr>
              <a:buFont typeface="Arial" panose="020B0604020202020204" pitchFamily="34" charset="0"/>
              <a:buChar char="•"/>
            </a:pPr>
            <a:r>
              <a:rPr lang="en-US" sz="1000" dirty="0">
                <a:solidFill>
                  <a:schemeClr val="bg1"/>
                </a:solidFill>
              </a:rPr>
              <a:t>Work on unstructured data like text, images, and audio.</a:t>
            </a:r>
          </a:p>
          <a:p>
            <a:pPr>
              <a:buClr>
                <a:schemeClr val="bg1"/>
              </a:buClr>
            </a:pPr>
            <a:endParaRPr lang="en-US" sz="1000" dirty="0">
              <a:solidFill>
                <a:schemeClr val="bg1"/>
              </a:solidFill>
            </a:endParaRPr>
          </a:p>
          <a:p>
            <a:pPr>
              <a:buClr>
                <a:schemeClr val="bg1"/>
              </a:buClr>
            </a:pPr>
            <a:r>
              <a:rPr lang="en-US" sz="1000" b="1" dirty="0">
                <a:solidFill>
                  <a:schemeClr val="bg1"/>
                </a:solidFill>
              </a:rPr>
              <a:t>Machine Learning Engineer</a:t>
            </a:r>
            <a:r>
              <a:rPr lang="en-US" sz="1000" dirty="0">
                <a:solidFill>
                  <a:schemeClr val="bg1"/>
                </a:solidFill>
              </a:rPr>
              <a:t>: Focus on building and deploying machine learning systems at scale.</a:t>
            </a:r>
          </a:p>
          <a:p>
            <a:pPr>
              <a:buClr>
                <a:schemeClr val="bg1"/>
              </a:buClr>
            </a:pPr>
            <a:r>
              <a:rPr lang="en-US" sz="1000" dirty="0">
                <a:solidFill>
                  <a:schemeClr val="bg1"/>
                </a:solidFill>
              </a:rPr>
              <a:t>Responsibilities:</a:t>
            </a:r>
          </a:p>
          <a:p>
            <a:pPr marL="285750" indent="-285750">
              <a:buClr>
                <a:schemeClr val="bg1"/>
              </a:buClr>
              <a:buFont typeface="Arial" panose="020B0604020202020204" pitchFamily="34" charset="0"/>
              <a:buChar char="•"/>
            </a:pPr>
            <a:r>
              <a:rPr lang="en-US" sz="1000" dirty="0">
                <a:solidFill>
                  <a:schemeClr val="bg1"/>
                </a:solidFill>
              </a:rPr>
              <a:t>Design, train, and fine-tune machine learning models.</a:t>
            </a:r>
          </a:p>
          <a:p>
            <a:pPr marL="285750" indent="-285750">
              <a:buClr>
                <a:schemeClr val="bg1"/>
              </a:buClr>
              <a:buFont typeface="Arial" panose="020B0604020202020204" pitchFamily="34" charset="0"/>
              <a:buChar char="•"/>
            </a:pPr>
            <a:r>
              <a:rPr lang="en-US" sz="1000" dirty="0">
                <a:solidFill>
                  <a:schemeClr val="bg1"/>
                </a:solidFill>
              </a:rPr>
              <a:t>Optimize and deploy models in production environments.</a:t>
            </a:r>
          </a:p>
          <a:p>
            <a:pPr marL="285750" indent="-285750">
              <a:buClr>
                <a:schemeClr val="bg1"/>
              </a:buClr>
              <a:buFont typeface="Arial" panose="020B0604020202020204" pitchFamily="34" charset="0"/>
              <a:buChar char="•"/>
            </a:pPr>
            <a:r>
              <a:rPr lang="en-US" sz="1000" dirty="0">
                <a:solidFill>
                  <a:schemeClr val="bg1"/>
                </a:solidFill>
              </a:rPr>
              <a:t>Monitor and maintain model performance.</a:t>
            </a:r>
          </a:p>
          <a:p>
            <a:pPr marL="285750" indent="-285750">
              <a:buClr>
                <a:schemeClr val="bg1"/>
              </a:buClr>
              <a:buFont typeface="Arial" panose="020B0604020202020204" pitchFamily="34" charset="0"/>
              <a:buChar char="•"/>
            </a:pPr>
            <a:r>
              <a:rPr lang="en-US" sz="1000" dirty="0">
                <a:solidFill>
                  <a:schemeClr val="bg1"/>
                </a:solidFill>
              </a:rPr>
              <a:t>Collaborate with data engineers to ensure data availability.</a:t>
            </a:r>
          </a:p>
          <a:p>
            <a:pPr>
              <a:buClr>
                <a:schemeClr val="bg1"/>
              </a:buClr>
            </a:pPr>
            <a:endParaRPr lang="en-US" sz="1000" dirty="0">
              <a:solidFill>
                <a:schemeClr val="bg1"/>
              </a:solidFill>
            </a:endParaRPr>
          </a:p>
          <a:p>
            <a:pPr>
              <a:buClr>
                <a:schemeClr val="bg1"/>
              </a:buClr>
            </a:pPr>
            <a:r>
              <a:rPr lang="en-US" sz="1000" b="1" dirty="0">
                <a:solidFill>
                  <a:schemeClr val="bg1"/>
                </a:solidFill>
              </a:rPr>
              <a:t>Data Analyst</a:t>
            </a:r>
            <a:r>
              <a:rPr lang="en-US" sz="1000" dirty="0">
                <a:solidFill>
                  <a:schemeClr val="bg1"/>
                </a:solidFill>
              </a:rPr>
              <a:t>: Analyzing and interpreting structured data to inform business decisions.</a:t>
            </a:r>
          </a:p>
          <a:p>
            <a:pPr>
              <a:buClr>
                <a:schemeClr val="bg1"/>
              </a:buClr>
            </a:pPr>
            <a:r>
              <a:rPr lang="en-US" sz="1000" dirty="0">
                <a:solidFill>
                  <a:schemeClr val="bg1"/>
                </a:solidFill>
              </a:rPr>
              <a:t>Responsibilities:</a:t>
            </a:r>
          </a:p>
          <a:p>
            <a:pPr marL="285750" indent="-285750">
              <a:buClr>
                <a:schemeClr val="bg1"/>
              </a:buClr>
              <a:buFont typeface="Arial" panose="020B0604020202020204" pitchFamily="34" charset="0"/>
              <a:buChar char="•"/>
            </a:pPr>
            <a:r>
              <a:rPr lang="en-US" sz="1000" dirty="0">
                <a:solidFill>
                  <a:schemeClr val="bg1"/>
                </a:solidFill>
              </a:rPr>
              <a:t>Create dashboards, visualizations, and reports.</a:t>
            </a:r>
          </a:p>
          <a:p>
            <a:pPr marL="285750" indent="-285750">
              <a:buClr>
                <a:schemeClr val="bg1"/>
              </a:buClr>
              <a:buFont typeface="Arial" panose="020B0604020202020204" pitchFamily="34" charset="0"/>
              <a:buChar char="•"/>
            </a:pPr>
            <a:r>
              <a:rPr lang="en-US" sz="1000" dirty="0">
                <a:solidFill>
                  <a:schemeClr val="bg1"/>
                </a:solidFill>
              </a:rPr>
              <a:t>Perform data cleaning and preprocessing.</a:t>
            </a:r>
          </a:p>
          <a:p>
            <a:pPr marL="285750" indent="-285750">
              <a:buClr>
                <a:schemeClr val="bg1"/>
              </a:buClr>
              <a:buFont typeface="Arial" panose="020B0604020202020204" pitchFamily="34" charset="0"/>
              <a:buChar char="•"/>
            </a:pPr>
            <a:r>
              <a:rPr lang="en-US" sz="1000" dirty="0">
                <a:solidFill>
                  <a:schemeClr val="bg1"/>
                </a:solidFill>
              </a:rPr>
              <a:t>Identify trends and patterns in data.</a:t>
            </a:r>
          </a:p>
          <a:p>
            <a:pPr marL="285750" indent="-285750">
              <a:buClr>
                <a:schemeClr val="bg1"/>
              </a:buClr>
              <a:buFont typeface="Arial" panose="020B0604020202020204" pitchFamily="34" charset="0"/>
              <a:buChar char="•"/>
            </a:pPr>
            <a:r>
              <a:rPr lang="en-US" sz="1000" dirty="0">
                <a:solidFill>
                  <a:schemeClr val="bg1"/>
                </a:solidFill>
              </a:rPr>
              <a:t>Support stakeholders with actionable insights.</a:t>
            </a:r>
          </a:p>
          <a:p>
            <a:pPr marL="285750" indent="-285750">
              <a:buClr>
                <a:schemeClr val="bg1"/>
              </a:buClr>
              <a:buFont typeface="Arial" panose="020B0604020202020204" pitchFamily="34" charset="0"/>
              <a:buChar char="•"/>
            </a:pPr>
            <a:endParaRPr lang="en-US" sz="1000" dirty="0">
              <a:solidFill>
                <a:schemeClr val="bg1"/>
              </a:solidFill>
            </a:endParaRPr>
          </a:p>
          <a:p>
            <a:pPr>
              <a:buClr>
                <a:schemeClr val="bg1"/>
              </a:buClr>
            </a:pPr>
            <a:r>
              <a:rPr lang="en-US" sz="1000" b="1" dirty="0">
                <a:solidFill>
                  <a:schemeClr val="bg1"/>
                </a:solidFill>
              </a:rPr>
              <a:t>Data Engineer</a:t>
            </a:r>
            <a:r>
              <a:rPr lang="en-US" sz="1000" dirty="0">
                <a:solidFill>
                  <a:schemeClr val="bg1"/>
                </a:solidFill>
              </a:rPr>
              <a:t>: Building and maintaining the infrastructure for data storage, processing, and accessibility.</a:t>
            </a:r>
          </a:p>
          <a:p>
            <a:pPr>
              <a:buClr>
                <a:schemeClr val="bg1"/>
              </a:buClr>
            </a:pPr>
            <a:r>
              <a:rPr lang="en-US" sz="1000" dirty="0">
                <a:solidFill>
                  <a:schemeClr val="bg1"/>
                </a:solidFill>
              </a:rPr>
              <a:t>Responsibilities:</a:t>
            </a:r>
          </a:p>
          <a:p>
            <a:pPr marL="171450" indent="-171450">
              <a:buClr>
                <a:schemeClr val="bg1"/>
              </a:buClr>
              <a:buFont typeface="Arial" panose="020B0604020202020204" pitchFamily="34" charset="0"/>
              <a:buChar char="•"/>
            </a:pPr>
            <a:r>
              <a:rPr lang="en-US" sz="1000" dirty="0">
                <a:solidFill>
                  <a:schemeClr val="bg1"/>
                </a:solidFill>
              </a:rPr>
              <a:t>Design and manage data pipelines.</a:t>
            </a:r>
          </a:p>
          <a:p>
            <a:pPr marL="171450" indent="-171450">
              <a:buClr>
                <a:schemeClr val="bg1"/>
              </a:buClr>
              <a:buFont typeface="Arial" panose="020B0604020202020204" pitchFamily="34" charset="0"/>
              <a:buChar char="•"/>
            </a:pPr>
            <a:r>
              <a:rPr lang="en-US" sz="1000" dirty="0">
                <a:solidFill>
                  <a:schemeClr val="bg1"/>
                </a:solidFill>
              </a:rPr>
              <a:t>Ensure data is clean, reliable, and available.</a:t>
            </a:r>
          </a:p>
          <a:p>
            <a:pPr marL="171450" indent="-171450">
              <a:buClr>
                <a:schemeClr val="bg1"/>
              </a:buClr>
              <a:buFont typeface="Arial" panose="020B0604020202020204" pitchFamily="34" charset="0"/>
              <a:buChar char="•"/>
            </a:pPr>
            <a:r>
              <a:rPr lang="en-US" sz="1000" dirty="0">
                <a:solidFill>
                  <a:schemeClr val="bg1"/>
                </a:solidFill>
              </a:rPr>
              <a:t>Work with databases, big data technologies, and ETL tools.</a:t>
            </a:r>
          </a:p>
          <a:p>
            <a:pPr marL="171450" indent="-171450">
              <a:buClr>
                <a:schemeClr val="bg1"/>
              </a:buClr>
              <a:buFont typeface="Arial" panose="020B0604020202020204" pitchFamily="34" charset="0"/>
              <a:buChar char="•"/>
            </a:pPr>
            <a:r>
              <a:rPr lang="en-US" sz="1000" dirty="0">
                <a:solidFill>
                  <a:schemeClr val="bg1"/>
                </a:solidFill>
              </a:rPr>
              <a:t>Support data scientists and analysts by providing high-quality data</a:t>
            </a:r>
          </a:p>
          <a:p>
            <a:pPr>
              <a:buClr>
                <a:schemeClr val="bg1"/>
              </a:buClr>
            </a:pPr>
            <a:endParaRPr lang="en-US" sz="1000" dirty="0">
              <a:solidFill>
                <a:schemeClr val="bg1"/>
              </a:solidFill>
            </a:endParaRPr>
          </a:p>
        </p:txBody>
      </p:sp>
      <p:cxnSp>
        <p:nvCxnSpPr>
          <p:cNvPr id="10" name="Straight Connector 9">
            <a:extLst>
              <a:ext uri="{FF2B5EF4-FFF2-40B4-BE49-F238E27FC236}">
                <a16:creationId xmlns:a16="http://schemas.microsoft.com/office/drawing/2014/main" id="{92DB46E5-9142-49DE-83C8-3D96C61F826A}"/>
              </a:ext>
            </a:extLst>
          </p:cNvPr>
          <p:cNvCxnSpPr>
            <a:cxnSpLocks/>
          </p:cNvCxnSpPr>
          <p:nvPr/>
        </p:nvCxnSpPr>
        <p:spPr>
          <a:xfrm>
            <a:off x="298027" y="1686560"/>
            <a:ext cx="78739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B6AA96-F503-4D76-9393-0C884275044C}"/>
              </a:ext>
            </a:extLst>
          </p:cNvPr>
          <p:cNvCxnSpPr>
            <a:cxnSpLocks/>
          </p:cNvCxnSpPr>
          <p:nvPr/>
        </p:nvCxnSpPr>
        <p:spPr>
          <a:xfrm>
            <a:off x="243840" y="2773679"/>
            <a:ext cx="79281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80060D-11E8-4916-BF5F-F8E773E3FFA0}"/>
              </a:ext>
            </a:extLst>
          </p:cNvPr>
          <p:cNvCxnSpPr>
            <a:cxnSpLocks/>
          </p:cNvCxnSpPr>
          <p:nvPr/>
        </p:nvCxnSpPr>
        <p:spPr>
          <a:xfrm>
            <a:off x="298027" y="3826932"/>
            <a:ext cx="787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31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321347" y="208816"/>
            <a:ext cx="5210162"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Data Jobs</a:t>
            </a:r>
          </a:p>
        </p:txBody>
      </p:sp>
      <p:graphicFrame>
        <p:nvGraphicFramePr>
          <p:cNvPr id="2" name="Table 2">
            <a:extLst>
              <a:ext uri="{FF2B5EF4-FFF2-40B4-BE49-F238E27FC236}">
                <a16:creationId xmlns:a16="http://schemas.microsoft.com/office/drawing/2014/main" id="{FDEC25C1-64BA-4A38-BEF2-34E502441048}"/>
              </a:ext>
            </a:extLst>
          </p:cNvPr>
          <p:cNvGraphicFramePr>
            <a:graphicFrameLocks noGrp="1"/>
          </p:cNvGraphicFramePr>
          <p:nvPr>
            <p:extLst>
              <p:ext uri="{D42A27DB-BD31-4B8C-83A1-F6EECF244321}">
                <p14:modId xmlns:p14="http://schemas.microsoft.com/office/powerpoint/2010/main" val="1584292037"/>
              </p:ext>
            </p:extLst>
          </p:nvPr>
        </p:nvGraphicFramePr>
        <p:xfrm>
          <a:off x="1043093" y="1043094"/>
          <a:ext cx="6983305" cy="3041226"/>
        </p:xfrm>
        <a:graphic>
          <a:graphicData uri="http://schemas.openxmlformats.org/drawingml/2006/table">
            <a:tbl>
              <a:tblPr firstRow="1" bandRow="1">
                <a:tableStyleId>{73C316A6-E709-4828-B7C6-50346241C581}</a:tableStyleId>
              </a:tblPr>
              <a:tblGrid>
                <a:gridCol w="1435030">
                  <a:extLst>
                    <a:ext uri="{9D8B030D-6E8A-4147-A177-3AD203B41FA5}">
                      <a16:colId xmlns:a16="http://schemas.microsoft.com/office/drawing/2014/main" val="1404725078"/>
                    </a:ext>
                  </a:extLst>
                </a:gridCol>
                <a:gridCol w="1381313">
                  <a:extLst>
                    <a:ext uri="{9D8B030D-6E8A-4147-A177-3AD203B41FA5}">
                      <a16:colId xmlns:a16="http://schemas.microsoft.com/office/drawing/2014/main" val="1097965904"/>
                    </a:ext>
                  </a:extLst>
                </a:gridCol>
                <a:gridCol w="1381313">
                  <a:extLst>
                    <a:ext uri="{9D8B030D-6E8A-4147-A177-3AD203B41FA5}">
                      <a16:colId xmlns:a16="http://schemas.microsoft.com/office/drawing/2014/main" val="127131148"/>
                    </a:ext>
                  </a:extLst>
                </a:gridCol>
                <a:gridCol w="1381313">
                  <a:extLst>
                    <a:ext uri="{9D8B030D-6E8A-4147-A177-3AD203B41FA5}">
                      <a16:colId xmlns:a16="http://schemas.microsoft.com/office/drawing/2014/main" val="1404692737"/>
                    </a:ext>
                  </a:extLst>
                </a:gridCol>
                <a:gridCol w="1404336">
                  <a:extLst>
                    <a:ext uri="{9D8B030D-6E8A-4147-A177-3AD203B41FA5}">
                      <a16:colId xmlns:a16="http://schemas.microsoft.com/office/drawing/2014/main" val="2345494947"/>
                    </a:ext>
                  </a:extLst>
                </a:gridCol>
              </a:tblGrid>
              <a:tr h="484737">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Feature</a:t>
                      </a:r>
                    </a:p>
                  </a:txBody>
                  <a:tcPr anchor="ctr">
                    <a:solidFill>
                      <a:schemeClr val="tx1">
                        <a:lumMod val="90000"/>
                        <a:lumOff val="10000"/>
                      </a:schemeClr>
                    </a:solidFill>
                  </a:tcPr>
                </a:tc>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Data Scientist</a:t>
                      </a:r>
                    </a:p>
                  </a:txBody>
                  <a:tcPr anchor="ctr">
                    <a:solidFill>
                      <a:schemeClr val="tx1">
                        <a:lumMod val="90000"/>
                        <a:lumOff val="10000"/>
                      </a:schemeClr>
                    </a:solidFill>
                  </a:tcPr>
                </a:tc>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ML Engineer</a:t>
                      </a:r>
                    </a:p>
                  </a:txBody>
                  <a:tcPr anchor="ctr">
                    <a:solidFill>
                      <a:schemeClr val="tx1">
                        <a:lumMod val="90000"/>
                        <a:lumOff val="10000"/>
                      </a:schemeClr>
                    </a:solidFill>
                  </a:tcPr>
                </a:tc>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Data Analyst</a:t>
                      </a:r>
                    </a:p>
                  </a:txBody>
                  <a:tcPr anchor="ctr">
                    <a:solidFill>
                      <a:schemeClr val="tx1">
                        <a:lumMod val="90000"/>
                        <a:lumOff val="10000"/>
                      </a:schemeClr>
                    </a:solidFill>
                  </a:tcPr>
                </a:tc>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Data Engineer</a:t>
                      </a:r>
                    </a:p>
                  </a:txBody>
                  <a:tcPr anchor="ctr">
                    <a:solidFill>
                      <a:schemeClr val="tx1">
                        <a:lumMod val="90000"/>
                        <a:lumOff val="10000"/>
                      </a:schemeClr>
                    </a:solidFill>
                  </a:tcPr>
                </a:tc>
                <a:extLst>
                  <a:ext uri="{0D108BD9-81ED-4DB2-BD59-A6C34878D82A}">
                    <a16:rowId xmlns:a16="http://schemas.microsoft.com/office/drawing/2014/main" val="3858111139"/>
                  </a:ext>
                </a:extLst>
              </a:tr>
              <a:tr h="517938">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Focus</a:t>
                      </a:r>
                    </a:p>
                  </a:txBody>
                  <a:tcPr>
                    <a:solidFill>
                      <a:schemeClr val="tx1">
                        <a:lumMod val="90000"/>
                        <a:lumOff val="10000"/>
                      </a:schemeClr>
                    </a:solidFill>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Insights &amp; models</a:t>
                      </a:r>
                    </a:p>
                  </a:txBody>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Deploy ML models</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Analyzing data</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Data infrastructure</a:t>
                      </a:r>
                    </a:p>
                  </a:txBody>
                  <a:tcPr anchor="ctr"/>
                </a:tc>
                <a:extLst>
                  <a:ext uri="{0D108BD9-81ED-4DB2-BD59-A6C34878D82A}">
                    <a16:rowId xmlns:a16="http://schemas.microsoft.com/office/drawing/2014/main" val="1653590354"/>
                  </a:ext>
                </a:extLst>
              </a:tr>
              <a:tr h="517938">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Tools</a:t>
                      </a:r>
                    </a:p>
                  </a:txBody>
                  <a:tcPr>
                    <a:solidFill>
                      <a:schemeClr val="tx1">
                        <a:lumMod val="90000"/>
                        <a:lumOff val="10000"/>
                      </a:schemeClr>
                    </a:solidFill>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Python, R, Scikit-learn</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TensorFlow, </a:t>
                      </a:r>
                      <a:r>
                        <a:rPr lang="en-US" sz="1000" b="0" i="0" u="none" strike="noStrike" cap="none" dirty="0" err="1">
                          <a:solidFill>
                            <a:schemeClr val="accent4"/>
                          </a:solidFill>
                          <a:latin typeface="DM Sans"/>
                          <a:cs typeface="Arial"/>
                          <a:sym typeface="Arial"/>
                        </a:rPr>
                        <a:t>PyTorch</a:t>
                      </a:r>
                      <a:endParaRPr lang="en-US" sz="1000" b="0" i="0" u="none" strike="noStrike" cap="none" dirty="0">
                        <a:solidFill>
                          <a:schemeClr val="accent4"/>
                        </a:solidFill>
                        <a:latin typeface="DM Sans"/>
                        <a:cs typeface="Arial"/>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SQL, Tableau, Power BI, Python</a:t>
                      </a:r>
                    </a:p>
                  </a:txBody>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Hadoop, Spark</a:t>
                      </a:r>
                    </a:p>
                  </a:txBody>
                  <a:tcPr anchor="ctr"/>
                </a:tc>
                <a:extLst>
                  <a:ext uri="{0D108BD9-81ED-4DB2-BD59-A6C34878D82A}">
                    <a16:rowId xmlns:a16="http://schemas.microsoft.com/office/drawing/2014/main" val="1457178716"/>
                  </a:ext>
                </a:extLst>
              </a:tr>
              <a:tr h="517938">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Output</a:t>
                      </a:r>
                    </a:p>
                  </a:txBody>
                  <a:tcPr>
                    <a:solidFill>
                      <a:schemeClr val="tx1">
                        <a:lumMod val="90000"/>
                        <a:lumOff val="10000"/>
                      </a:schemeClr>
                    </a:solidFill>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Models &amp; insights</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Production models</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Reports, dashboards</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Pipelines &amp; systems</a:t>
                      </a:r>
                    </a:p>
                  </a:txBody>
                  <a:tcPr anchor="ctr"/>
                </a:tc>
                <a:extLst>
                  <a:ext uri="{0D108BD9-81ED-4DB2-BD59-A6C34878D82A}">
                    <a16:rowId xmlns:a16="http://schemas.microsoft.com/office/drawing/2014/main" val="3621097785"/>
                  </a:ext>
                </a:extLst>
              </a:tr>
              <a:tr h="484737">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Key Skills</a:t>
                      </a:r>
                    </a:p>
                  </a:txBody>
                  <a:tcPr>
                    <a:solidFill>
                      <a:schemeClr val="tx1">
                        <a:lumMod val="90000"/>
                        <a:lumOff val="10000"/>
                      </a:schemeClr>
                    </a:solidFill>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ML, Statistics</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err="1">
                          <a:solidFill>
                            <a:schemeClr val="accent4"/>
                          </a:solidFill>
                          <a:latin typeface="DM Sans"/>
                          <a:cs typeface="Arial"/>
                          <a:sym typeface="Arial"/>
                        </a:rPr>
                        <a:t>MLOps</a:t>
                      </a:r>
                      <a:r>
                        <a:rPr lang="en-US" sz="1000" b="0" i="0" u="none" strike="noStrike" cap="none" dirty="0">
                          <a:solidFill>
                            <a:schemeClr val="accent4"/>
                          </a:solidFill>
                          <a:latin typeface="DM Sans"/>
                          <a:cs typeface="Arial"/>
                          <a:sym typeface="Arial"/>
                        </a:rPr>
                        <a:t>, ML, DL</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Visualization, SQL</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ETL, Big Data</a:t>
                      </a:r>
                    </a:p>
                  </a:txBody>
                  <a:tcPr anchor="ctr"/>
                </a:tc>
                <a:extLst>
                  <a:ext uri="{0D108BD9-81ED-4DB2-BD59-A6C34878D82A}">
                    <a16:rowId xmlns:a16="http://schemas.microsoft.com/office/drawing/2014/main" val="2414192594"/>
                  </a:ext>
                </a:extLst>
              </a:tr>
              <a:tr h="517938">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accent4"/>
                          </a:solidFill>
                          <a:latin typeface="DM Sans"/>
                          <a:cs typeface="Arial"/>
                          <a:sym typeface="Arial"/>
                        </a:rPr>
                        <a:t>End Goal</a:t>
                      </a:r>
                    </a:p>
                  </a:txBody>
                  <a:tcPr anchor="ctr">
                    <a:solidFill>
                      <a:schemeClr val="tx1">
                        <a:lumMod val="90000"/>
                        <a:lumOff val="10000"/>
                      </a:schemeClr>
                    </a:solidFill>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Predictions &amp; insights</a:t>
                      </a:r>
                    </a:p>
                  </a:txBody>
                  <a:tcP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Operationalize AI</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Decision support</a:t>
                      </a:r>
                    </a:p>
                  </a:txBody>
                  <a:tcPr anchor="ctr"/>
                </a:tc>
                <a:tc>
                  <a:txBody>
                    <a:bodyPr/>
                    <a:lstStyle/>
                    <a:p>
                      <a:pPr marR="0" algn="l" rtl="0">
                        <a:lnSpc>
                          <a:spcPct val="100000"/>
                        </a:lnSpc>
                        <a:spcBef>
                          <a:spcPts val="0"/>
                        </a:spcBef>
                        <a:spcAft>
                          <a:spcPts val="0"/>
                        </a:spcAft>
                        <a:buClr>
                          <a:srgbClr val="000000"/>
                        </a:buClr>
                        <a:buFont typeface="Arial"/>
                      </a:pPr>
                      <a:r>
                        <a:rPr lang="en-US" sz="1000" b="0" i="0" u="none" strike="noStrike" cap="none" dirty="0">
                          <a:solidFill>
                            <a:schemeClr val="accent4"/>
                          </a:solidFill>
                          <a:latin typeface="DM Sans"/>
                          <a:cs typeface="Arial"/>
                          <a:sym typeface="Arial"/>
                        </a:rPr>
                        <a:t>Data availability</a:t>
                      </a:r>
                    </a:p>
                  </a:txBody>
                  <a:tcPr anchor="ctr"/>
                </a:tc>
                <a:extLst>
                  <a:ext uri="{0D108BD9-81ED-4DB2-BD59-A6C34878D82A}">
                    <a16:rowId xmlns:a16="http://schemas.microsoft.com/office/drawing/2014/main" val="2921679088"/>
                  </a:ext>
                </a:extLst>
              </a:tr>
            </a:tbl>
          </a:graphicData>
        </a:graphic>
      </p:graphicFrame>
    </p:spTree>
    <p:extLst>
      <p:ext uri="{BB962C8B-B14F-4D97-AF65-F5344CB8AC3E}">
        <p14:creationId xmlns:p14="http://schemas.microsoft.com/office/powerpoint/2010/main" val="194400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583547" y="1868848"/>
            <a:ext cx="6443929" cy="915900"/>
          </a:xfrm>
          <a:prstGeom prst="rect">
            <a:avLst/>
          </a:prstGeom>
        </p:spPr>
        <p:txBody>
          <a:bodyPr spcFirstLastPara="1" wrap="square" lIns="91425" tIns="91425" rIns="91425" bIns="91425" anchor="ctr" anchorCtr="0">
            <a:noAutofit/>
          </a:bodyPr>
          <a:lstStyle/>
          <a:p>
            <a:r>
              <a:rPr lang="en" sz="5400" dirty="0"/>
              <a:t>04.</a:t>
            </a:r>
            <a:r>
              <a:rPr lang="en-US" sz="5400" dirty="0"/>
              <a:t> Data Science Life Cycle</a:t>
            </a:r>
            <a:endParaRPr lang="en"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261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619374" y="195270"/>
            <a:ext cx="5210162"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Data Science Life Cycle</a:t>
            </a:r>
          </a:p>
        </p:txBody>
      </p:sp>
      <p:sp>
        <p:nvSpPr>
          <p:cNvPr id="5" name="Rectangle 4">
            <a:extLst>
              <a:ext uri="{FF2B5EF4-FFF2-40B4-BE49-F238E27FC236}">
                <a16:creationId xmlns:a16="http://schemas.microsoft.com/office/drawing/2014/main" id="{986AD087-7422-4338-83B9-B9AB1527341E}"/>
              </a:ext>
            </a:extLst>
          </p:cNvPr>
          <p:cNvSpPr/>
          <p:nvPr/>
        </p:nvSpPr>
        <p:spPr>
          <a:xfrm>
            <a:off x="5387840" y="1534405"/>
            <a:ext cx="1063414" cy="431266"/>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Collection</a:t>
            </a:r>
          </a:p>
        </p:txBody>
      </p:sp>
      <p:sp>
        <p:nvSpPr>
          <p:cNvPr id="16" name="Rectangle 15">
            <a:extLst>
              <a:ext uri="{FF2B5EF4-FFF2-40B4-BE49-F238E27FC236}">
                <a16:creationId xmlns:a16="http://schemas.microsoft.com/office/drawing/2014/main" id="{3C2804C1-4EE7-452C-ADA2-49177266EAEF}"/>
              </a:ext>
            </a:extLst>
          </p:cNvPr>
          <p:cNvSpPr/>
          <p:nvPr/>
        </p:nvSpPr>
        <p:spPr>
          <a:xfrm>
            <a:off x="6353386" y="2194636"/>
            <a:ext cx="1063414" cy="431266"/>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Preparation and Cleaning</a:t>
            </a:r>
          </a:p>
        </p:txBody>
      </p:sp>
      <p:sp>
        <p:nvSpPr>
          <p:cNvPr id="17" name="Rectangle 16">
            <a:extLst>
              <a:ext uri="{FF2B5EF4-FFF2-40B4-BE49-F238E27FC236}">
                <a16:creationId xmlns:a16="http://schemas.microsoft.com/office/drawing/2014/main" id="{AA54AE50-7D1C-4764-AD40-9987463EBA1E}"/>
              </a:ext>
            </a:extLst>
          </p:cNvPr>
          <p:cNvSpPr/>
          <p:nvPr/>
        </p:nvSpPr>
        <p:spPr>
          <a:xfrm>
            <a:off x="6353386" y="2854867"/>
            <a:ext cx="1063414" cy="431266"/>
          </a:xfrm>
          <a:prstGeom prst="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Exploratory Data Analysis (EDA)</a:t>
            </a:r>
          </a:p>
        </p:txBody>
      </p:sp>
      <p:sp>
        <p:nvSpPr>
          <p:cNvPr id="18" name="Rectangle 17">
            <a:extLst>
              <a:ext uri="{FF2B5EF4-FFF2-40B4-BE49-F238E27FC236}">
                <a16:creationId xmlns:a16="http://schemas.microsoft.com/office/drawing/2014/main" id="{50FDDB51-2635-41E4-8143-E7860FBA55B9}"/>
              </a:ext>
            </a:extLst>
          </p:cNvPr>
          <p:cNvSpPr/>
          <p:nvPr/>
        </p:nvSpPr>
        <p:spPr>
          <a:xfrm>
            <a:off x="1283546" y="2195629"/>
            <a:ext cx="1063414" cy="431266"/>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Monitoring and Maintenance</a:t>
            </a:r>
          </a:p>
        </p:txBody>
      </p:sp>
      <p:sp>
        <p:nvSpPr>
          <p:cNvPr id="19" name="Rectangle 18">
            <a:extLst>
              <a:ext uri="{FF2B5EF4-FFF2-40B4-BE49-F238E27FC236}">
                <a16:creationId xmlns:a16="http://schemas.microsoft.com/office/drawing/2014/main" id="{62255944-2B7E-4B91-B2BB-7E44B95629E4}"/>
              </a:ext>
            </a:extLst>
          </p:cNvPr>
          <p:cNvSpPr/>
          <p:nvPr/>
        </p:nvSpPr>
        <p:spPr>
          <a:xfrm>
            <a:off x="1283546" y="2873541"/>
            <a:ext cx="1063414" cy="431266"/>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Model Deployment</a:t>
            </a:r>
          </a:p>
        </p:txBody>
      </p:sp>
      <p:sp>
        <p:nvSpPr>
          <p:cNvPr id="20" name="Rectangle 19">
            <a:extLst>
              <a:ext uri="{FF2B5EF4-FFF2-40B4-BE49-F238E27FC236}">
                <a16:creationId xmlns:a16="http://schemas.microsoft.com/office/drawing/2014/main" id="{7D8A8426-3251-41C1-AD4D-DB8DB277B770}"/>
              </a:ext>
            </a:extLst>
          </p:cNvPr>
          <p:cNvSpPr/>
          <p:nvPr/>
        </p:nvSpPr>
        <p:spPr>
          <a:xfrm>
            <a:off x="2346960" y="3605552"/>
            <a:ext cx="1063414" cy="43126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Model Evaluation and Validation</a:t>
            </a:r>
          </a:p>
        </p:txBody>
      </p:sp>
      <p:sp>
        <p:nvSpPr>
          <p:cNvPr id="21" name="Rectangle 20">
            <a:extLst>
              <a:ext uri="{FF2B5EF4-FFF2-40B4-BE49-F238E27FC236}">
                <a16:creationId xmlns:a16="http://schemas.microsoft.com/office/drawing/2014/main" id="{9C9C7B13-5AC5-4638-8380-290220ADF157}"/>
              </a:ext>
            </a:extLst>
          </p:cNvPr>
          <p:cNvSpPr/>
          <p:nvPr/>
        </p:nvSpPr>
        <p:spPr>
          <a:xfrm>
            <a:off x="3874346" y="4215240"/>
            <a:ext cx="1063414" cy="431266"/>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Model Training and Development</a:t>
            </a:r>
          </a:p>
        </p:txBody>
      </p:sp>
      <p:sp>
        <p:nvSpPr>
          <p:cNvPr id="22" name="Rectangle 21">
            <a:extLst>
              <a:ext uri="{FF2B5EF4-FFF2-40B4-BE49-F238E27FC236}">
                <a16:creationId xmlns:a16="http://schemas.microsoft.com/office/drawing/2014/main" id="{222F22DD-52FA-408F-BC4C-14397A187AE7}"/>
              </a:ext>
            </a:extLst>
          </p:cNvPr>
          <p:cNvSpPr/>
          <p:nvPr/>
        </p:nvSpPr>
        <p:spPr>
          <a:xfrm>
            <a:off x="5431866" y="3605552"/>
            <a:ext cx="1063414" cy="431266"/>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Feature Engineering</a:t>
            </a:r>
          </a:p>
        </p:txBody>
      </p:sp>
      <p:sp>
        <p:nvSpPr>
          <p:cNvPr id="23" name="Rectangle 22">
            <a:extLst>
              <a:ext uri="{FF2B5EF4-FFF2-40B4-BE49-F238E27FC236}">
                <a16:creationId xmlns:a16="http://schemas.microsoft.com/office/drawing/2014/main" id="{A61A51E1-A2EB-4C60-B432-32A71AE4E728}"/>
              </a:ext>
            </a:extLst>
          </p:cNvPr>
          <p:cNvSpPr/>
          <p:nvPr/>
        </p:nvSpPr>
        <p:spPr>
          <a:xfrm>
            <a:off x="3874346" y="1009137"/>
            <a:ext cx="1063414" cy="431266"/>
          </a:xfrm>
          <a:prstGeom prst="rect">
            <a:avLst/>
          </a:prstGeom>
          <a:solidFill>
            <a:schemeClr val="tx1">
              <a:lumMod val="90000"/>
              <a:lumOff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Identification of Problem</a:t>
            </a:r>
          </a:p>
        </p:txBody>
      </p:sp>
      <p:sp>
        <p:nvSpPr>
          <p:cNvPr id="24" name="Rectangle 23">
            <a:extLst>
              <a:ext uri="{FF2B5EF4-FFF2-40B4-BE49-F238E27FC236}">
                <a16:creationId xmlns:a16="http://schemas.microsoft.com/office/drawing/2014/main" id="{0DC030FA-1CDC-4D6D-984F-4D02E8A12422}"/>
              </a:ext>
            </a:extLst>
          </p:cNvPr>
          <p:cNvSpPr/>
          <p:nvPr/>
        </p:nvSpPr>
        <p:spPr>
          <a:xfrm>
            <a:off x="2346960" y="1517717"/>
            <a:ext cx="1063414" cy="431266"/>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Feedback Loop and Iteration</a:t>
            </a:r>
          </a:p>
        </p:txBody>
      </p:sp>
      <p:sp>
        <p:nvSpPr>
          <p:cNvPr id="25" name="Arc 24">
            <a:extLst>
              <a:ext uri="{FF2B5EF4-FFF2-40B4-BE49-F238E27FC236}">
                <a16:creationId xmlns:a16="http://schemas.microsoft.com/office/drawing/2014/main" id="{8EF98ABD-3DE2-40B3-9DB6-5FBD512D8A0C}"/>
              </a:ext>
            </a:extLst>
          </p:cNvPr>
          <p:cNvSpPr/>
          <p:nvPr/>
        </p:nvSpPr>
        <p:spPr>
          <a:xfrm>
            <a:off x="3982721" y="1106682"/>
            <a:ext cx="1943946" cy="858989"/>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AD5FF1E1-A596-4C13-A4B4-565BE16594AB}"/>
              </a:ext>
            </a:extLst>
          </p:cNvPr>
          <p:cNvSpPr/>
          <p:nvPr/>
        </p:nvSpPr>
        <p:spPr>
          <a:xfrm flipH="1">
            <a:off x="2740660" y="1104910"/>
            <a:ext cx="2267372" cy="858989"/>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710BDB9C-6A04-42B4-ADD2-0B73395DAF5E}"/>
              </a:ext>
            </a:extLst>
          </p:cNvPr>
          <p:cNvSpPr/>
          <p:nvPr/>
        </p:nvSpPr>
        <p:spPr>
          <a:xfrm flipH="1">
            <a:off x="1606974" y="1781050"/>
            <a:ext cx="1457112" cy="858989"/>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1D2D1887-58F4-4309-9E6A-1B78008CAAD9}"/>
              </a:ext>
            </a:extLst>
          </p:cNvPr>
          <p:cNvSpPr/>
          <p:nvPr/>
        </p:nvSpPr>
        <p:spPr>
          <a:xfrm>
            <a:off x="5711616" y="1733350"/>
            <a:ext cx="1457112" cy="858989"/>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B95D54E9-9F48-41DB-A89F-9AD0C7373F70}"/>
              </a:ext>
            </a:extLst>
          </p:cNvPr>
          <p:cNvSpPr/>
          <p:nvPr/>
        </p:nvSpPr>
        <p:spPr>
          <a:xfrm rot="5957882">
            <a:off x="5950126" y="2820882"/>
            <a:ext cx="1273867" cy="778245"/>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Arc 29">
            <a:extLst>
              <a:ext uri="{FF2B5EF4-FFF2-40B4-BE49-F238E27FC236}">
                <a16:creationId xmlns:a16="http://schemas.microsoft.com/office/drawing/2014/main" id="{1F6D756F-B417-4086-BBCF-7B73DD1C1521}"/>
              </a:ext>
            </a:extLst>
          </p:cNvPr>
          <p:cNvSpPr/>
          <p:nvPr/>
        </p:nvSpPr>
        <p:spPr>
          <a:xfrm rot="12027874">
            <a:off x="1810570" y="3108189"/>
            <a:ext cx="1273867" cy="778245"/>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A982659E-21F7-4A0B-819D-1BE6FCCC40E6}"/>
              </a:ext>
            </a:extLst>
          </p:cNvPr>
          <p:cNvSpPr/>
          <p:nvPr/>
        </p:nvSpPr>
        <p:spPr>
          <a:xfrm rot="10800000">
            <a:off x="2858176" y="3471530"/>
            <a:ext cx="2032340" cy="1043250"/>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a:extLst>
              <a:ext uri="{FF2B5EF4-FFF2-40B4-BE49-F238E27FC236}">
                <a16:creationId xmlns:a16="http://schemas.microsoft.com/office/drawing/2014/main" id="{735A1DFC-E38D-4360-A84B-8E452B0B1C98}"/>
              </a:ext>
            </a:extLst>
          </p:cNvPr>
          <p:cNvSpPr/>
          <p:nvPr/>
        </p:nvSpPr>
        <p:spPr>
          <a:xfrm rot="7189135">
            <a:off x="4526451" y="3322175"/>
            <a:ext cx="1624125" cy="972653"/>
          </a:xfrm>
          <a:prstGeom prst="arc">
            <a:avLst>
              <a:gd name="adj1" fmla="val 16200000"/>
              <a:gd name="adj2" fmla="val 2147702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row: Right 32">
            <a:extLst>
              <a:ext uri="{FF2B5EF4-FFF2-40B4-BE49-F238E27FC236}">
                <a16:creationId xmlns:a16="http://schemas.microsoft.com/office/drawing/2014/main" id="{BCFF52A1-8403-46C4-9AED-333A8753FF4E}"/>
              </a:ext>
            </a:extLst>
          </p:cNvPr>
          <p:cNvSpPr/>
          <p:nvPr/>
        </p:nvSpPr>
        <p:spPr>
          <a:xfrm rot="7609255">
            <a:off x="4942683" y="719217"/>
            <a:ext cx="281941" cy="171574"/>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53B2F6-5085-4DA1-9F9C-3FFB5C8A6D9B}"/>
              </a:ext>
            </a:extLst>
          </p:cNvPr>
          <p:cNvSpPr txBox="1"/>
          <p:nvPr/>
        </p:nvSpPr>
        <p:spPr>
          <a:xfrm>
            <a:off x="265088" y="4502889"/>
            <a:ext cx="2683771" cy="307777"/>
          </a:xfrm>
          <a:prstGeom prst="rect">
            <a:avLst/>
          </a:prstGeom>
          <a:noFill/>
        </p:spPr>
        <p:txBody>
          <a:bodyPr wrap="square" rtlCol="0">
            <a:spAutoFit/>
          </a:bodyPr>
          <a:lstStyle/>
          <a:p>
            <a:pPr algn="ctr"/>
            <a:r>
              <a:rPr lang="en-US" b="1" i="1" u="sng" dirty="0">
                <a:solidFill>
                  <a:srgbClr val="0070C0"/>
                </a:solidFill>
                <a:hlinkClick r:id="rId3">
                  <a:extLst>
                    <a:ext uri="{A12FA001-AC4F-418D-AE19-62706E023703}">
                      <ahyp:hlinkClr xmlns:ahyp="http://schemas.microsoft.com/office/drawing/2018/hyperlinkcolor" val="tx"/>
                    </a:ext>
                  </a:extLst>
                </a:hlinkClick>
              </a:rPr>
              <a:t>Click Here for Article</a:t>
            </a:r>
            <a:endParaRPr lang="en-US" b="1" i="1" u="sng" dirty="0">
              <a:solidFill>
                <a:srgbClr val="0070C0"/>
              </a:solidFill>
            </a:endParaRPr>
          </a:p>
        </p:txBody>
      </p:sp>
    </p:spTree>
    <p:extLst>
      <p:ext uri="{BB962C8B-B14F-4D97-AF65-F5344CB8AC3E}">
        <p14:creationId xmlns:p14="http://schemas.microsoft.com/office/powerpoint/2010/main" val="423055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500651" y="2290477"/>
            <a:ext cx="6359985" cy="915900"/>
          </a:xfrm>
          <a:prstGeom prst="rect">
            <a:avLst/>
          </a:prstGeom>
        </p:spPr>
        <p:txBody>
          <a:bodyPr spcFirstLastPara="1" wrap="square" lIns="91425" tIns="91425" rIns="91425" bIns="91425" anchor="ctr" anchorCtr="0">
            <a:noAutofit/>
          </a:bodyPr>
          <a:lstStyle/>
          <a:p>
            <a:r>
              <a:rPr lang="en" sz="5400" dirty="0"/>
              <a:t>05.</a:t>
            </a:r>
            <a:r>
              <a:rPr lang="en-US" sz="5400" dirty="0"/>
              <a:t> Python Basics</a:t>
            </a:r>
            <a:br>
              <a:rPr lang="en-US" sz="5400" dirty="0"/>
            </a:br>
            <a:endParaRPr lang="en"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8912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502733" y="268929"/>
            <a:ext cx="754648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lt1"/>
                </a:solidFill>
              </a:rPr>
              <a:t>1. Python Variables and Data Structures:</a:t>
            </a:r>
            <a:endParaRPr sz="2800" dirty="0">
              <a:solidFill>
                <a:schemeClr val="lt1"/>
              </a:solidFill>
            </a:endParaRPr>
          </a:p>
        </p:txBody>
      </p:sp>
      <p:grpSp>
        <p:nvGrpSpPr>
          <p:cNvPr id="1774" name="Google Shape;1774;p50"/>
          <p:cNvGrpSpPr/>
          <p:nvPr/>
        </p:nvGrpSpPr>
        <p:grpSpPr>
          <a:xfrm>
            <a:off x="-24135" y="4101513"/>
            <a:ext cx="2151422" cy="1077848"/>
            <a:chOff x="5636496" y="3386160"/>
            <a:chExt cx="3507371" cy="1757170"/>
          </a:xfrm>
        </p:grpSpPr>
        <p:grpSp>
          <p:nvGrpSpPr>
            <p:cNvPr id="1775" name="Google Shape;1775;p50"/>
            <p:cNvGrpSpPr/>
            <p:nvPr/>
          </p:nvGrpSpPr>
          <p:grpSpPr>
            <a:xfrm>
              <a:off x="5636496" y="4387612"/>
              <a:ext cx="3507371" cy="755718"/>
              <a:chOff x="-3987275" y="2957386"/>
              <a:chExt cx="6964598" cy="1500632"/>
            </a:xfrm>
          </p:grpSpPr>
          <p:sp>
            <p:nvSpPr>
              <p:cNvPr id="1776" name="Google Shape;1776;p50"/>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p:cNvGrpSpPr/>
            <p:nvPr/>
          </p:nvGrpSpPr>
          <p:grpSpPr>
            <a:xfrm>
              <a:off x="7037356" y="3386160"/>
              <a:ext cx="1635854" cy="1422864"/>
              <a:chOff x="3766006" y="451700"/>
              <a:chExt cx="3615946" cy="3145146"/>
            </a:xfrm>
          </p:grpSpPr>
          <p:sp>
            <p:nvSpPr>
              <p:cNvPr id="1784" name="Google Shape;1784;p50"/>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p:cNvGrpSpPr/>
          <p:nvPr/>
        </p:nvGrpSpPr>
        <p:grpSpPr>
          <a:xfrm>
            <a:off x="8137703" y="211299"/>
            <a:ext cx="890914"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72751" y="369695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F5C0AE1-6A15-AD7F-8B9B-C7B1E62BE3A5}"/>
              </a:ext>
            </a:extLst>
          </p:cNvPr>
          <p:cNvSpPr txBox="1"/>
          <p:nvPr/>
        </p:nvSpPr>
        <p:spPr>
          <a:xfrm>
            <a:off x="1462833" y="998389"/>
            <a:ext cx="6346364" cy="1169551"/>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Variables</a:t>
            </a:r>
            <a:r>
              <a:rPr lang="en-US" dirty="0">
                <a:solidFill>
                  <a:schemeClr val="bg1"/>
                </a:solidFill>
                <a:latin typeface="Aharoni" panose="02010803020104030203" pitchFamily="2" charset="-79"/>
                <a:cs typeface="Aharoni" panose="02010803020104030203" pitchFamily="2" charset="-79"/>
              </a:rPr>
              <a:t> : Variables in Python different from those in other programming languages by using a unified approach for storing various data types such as strings, integers, floats, and doubles. Unlike some languages, Python allows different data types to be stored using the same variable mechanism.</a:t>
            </a:r>
          </a:p>
        </p:txBody>
      </p:sp>
      <p:sp>
        <p:nvSpPr>
          <p:cNvPr id="4" name="TextBox 3">
            <a:extLst>
              <a:ext uri="{FF2B5EF4-FFF2-40B4-BE49-F238E27FC236}">
                <a16:creationId xmlns:a16="http://schemas.microsoft.com/office/drawing/2014/main" id="{5205F028-E379-1396-6284-27A668F2F4E6}"/>
              </a:ext>
            </a:extLst>
          </p:cNvPr>
          <p:cNvSpPr txBox="1"/>
          <p:nvPr/>
        </p:nvSpPr>
        <p:spPr>
          <a:xfrm>
            <a:off x="1586269" y="2142317"/>
            <a:ext cx="6346364" cy="2508379"/>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List : </a:t>
            </a:r>
            <a:r>
              <a:rPr lang="en-US" dirty="0">
                <a:solidFill>
                  <a:schemeClr val="bg1"/>
                </a:solidFill>
                <a:latin typeface="Aharoni" panose="02010803020104030203" pitchFamily="2" charset="-79"/>
                <a:cs typeface="Aharoni" panose="02010803020104030203" pitchFamily="2" charset="-79"/>
              </a:rPr>
              <a:t>Ordered and mutable collections of items.</a:t>
            </a:r>
          </a:p>
          <a:p>
            <a:r>
              <a:rPr lang="en-US" sz="900" dirty="0">
                <a:solidFill>
                  <a:schemeClr val="accent2"/>
                </a:solidFill>
                <a:latin typeface="Aharoni" panose="02010803020104030203" pitchFamily="2" charset="-79"/>
                <a:cs typeface="Aharoni" panose="02010803020104030203" pitchFamily="2" charset="-79"/>
              </a:rPr>
              <a:t>Ex : </a:t>
            </a:r>
            <a:r>
              <a:rPr lang="en-US" sz="900" b="0" i="0" dirty="0" err="1">
                <a:solidFill>
                  <a:schemeClr val="accent2"/>
                </a:solidFill>
                <a:effectLst/>
                <a:latin typeface="Söhne Mono"/>
              </a:rPr>
              <a:t>my_list</a:t>
            </a:r>
            <a:r>
              <a:rPr lang="en-US" sz="900" b="0" i="0" dirty="0">
                <a:solidFill>
                  <a:schemeClr val="accent2"/>
                </a:solidFill>
                <a:effectLst/>
                <a:latin typeface="Söhne Mono"/>
              </a:rPr>
              <a:t> = [1, 2, 3, 4, 5]</a:t>
            </a:r>
            <a:endParaRPr lang="en-US" sz="900" dirty="0">
              <a:solidFill>
                <a:schemeClr val="accent2"/>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Dictionaries</a:t>
            </a:r>
            <a:r>
              <a:rPr lang="en-US" dirty="0">
                <a:solidFill>
                  <a:schemeClr val="bg1"/>
                </a:solidFill>
                <a:latin typeface="Aharoni" panose="02010803020104030203" pitchFamily="2" charset="-79"/>
                <a:cs typeface="Aharoni" panose="02010803020104030203" pitchFamily="2" charset="-79"/>
              </a:rPr>
              <a:t> : Unordered collections of key-value pairs.</a:t>
            </a:r>
          </a:p>
          <a:p>
            <a:r>
              <a:rPr lang="en-US" sz="900" dirty="0" err="1">
                <a:solidFill>
                  <a:schemeClr val="accent2"/>
                </a:solidFill>
                <a:latin typeface="Aharoni" panose="02010803020104030203" pitchFamily="2" charset="-79"/>
                <a:cs typeface="Aharoni" panose="02010803020104030203" pitchFamily="2" charset="-79"/>
              </a:rPr>
              <a:t>Ex:</a:t>
            </a:r>
            <a:r>
              <a:rPr lang="en-US" sz="900" b="0" i="0" dirty="0" err="1">
                <a:solidFill>
                  <a:schemeClr val="accent2"/>
                </a:solidFill>
                <a:effectLst/>
                <a:latin typeface="Söhne Mono"/>
              </a:rPr>
              <a:t>my_dict</a:t>
            </a:r>
            <a:r>
              <a:rPr lang="en-US" sz="900" b="0" i="0" dirty="0">
                <a:solidFill>
                  <a:schemeClr val="accent2"/>
                </a:solidFill>
                <a:effectLst/>
                <a:latin typeface="Söhne Mono"/>
              </a:rPr>
              <a:t> = {'name': 'John', 'age': 25, 'city': 'New York’}</a:t>
            </a:r>
          </a:p>
          <a:p>
            <a:endParaRPr lang="en-US" sz="900" dirty="0">
              <a:solidFill>
                <a:schemeClr val="accent2"/>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Tuples</a:t>
            </a:r>
            <a:r>
              <a:rPr lang="en-US" dirty="0">
                <a:solidFill>
                  <a:schemeClr val="bg1"/>
                </a:solidFill>
                <a:latin typeface="Aharoni" panose="02010803020104030203" pitchFamily="2" charset="-79"/>
                <a:cs typeface="Aharoni" panose="02010803020104030203" pitchFamily="2" charset="-79"/>
              </a:rPr>
              <a:t> : Ordered and immutable collections of items.</a:t>
            </a:r>
          </a:p>
          <a:p>
            <a:r>
              <a:rPr lang="en-US" sz="900" dirty="0" err="1">
                <a:solidFill>
                  <a:schemeClr val="accent2"/>
                </a:solidFill>
                <a:latin typeface="Aharoni" panose="02010803020104030203" pitchFamily="2" charset="-79"/>
                <a:cs typeface="Aharoni" panose="02010803020104030203" pitchFamily="2" charset="-79"/>
              </a:rPr>
              <a:t>Ex:</a:t>
            </a:r>
            <a:r>
              <a:rPr lang="en-US" sz="900" b="0" i="0" dirty="0" err="1">
                <a:solidFill>
                  <a:schemeClr val="accent2"/>
                </a:solidFill>
                <a:effectLst/>
                <a:latin typeface="Söhne Mono"/>
              </a:rPr>
              <a:t>my_tuple</a:t>
            </a:r>
            <a:r>
              <a:rPr lang="en-US" sz="900" b="0" i="0" dirty="0">
                <a:solidFill>
                  <a:schemeClr val="accent2"/>
                </a:solidFill>
                <a:effectLst/>
                <a:latin typeface="Söhne Mono"/>
              </a:rPr>
              <a:t> = (1, 2, 3, 4, 5)</a:t>
            </a:r>
            <a:br>
              <a:rPr lang="en-US" sz="900" b="0" i="0" dirty="0">
                <a:solidFill>
                  <a:schemeClr val="accent2"/>
                </a:solidFill>
                <a:effectLst/>
                <a:latin typeface="Söhne Mono"/>
              </a:rPr>
            </a:br>
            <a:endParaRPr lang="en-US" sz="900" dirty="0">
              <a:solidFill>
                <a:schemeClr val="accent2"/>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Sets</a:t>
            </a:r>
            <a:r>
              <a:rPr lang="en-US" dirty="0">
                <a:solidFill>
                  <a:schemeClr val="bg1"/>
                </a:solidFill>
                <a:latin typeface="Aharoni" panose="02010803020104030203" pitchFamily="2" charset="-79"/>
                <a:cs typeface="Aharoni" panose="02010803020104030203" pitchFamily="2" charset="-79"/>
              </a:rPr>
              <a:t> : Unordered and mutable collections of unique items.</a:t>
            </a:r>
          </a:p>
          <a:p>
            <a:r>
              <a:rPr lang="en-US" sz="900" dirty="0">
                <a:solidFill>
                  <a:schemeClr val="accent2"/>
                </a:solidFill>
                <a:latin typeface="Aharoni" panose="02010803020104030203" pitchFamily="2" charset="-79"/>
                <a:cs typeface="Aharoni" panose="02010803020104030203" pitchFamily="2" charset="-79"/>
              </a:rPr>
              <a:t>Ex : </a:t>
            </a:r>
            <a:r>
              <a:rPr lang="en-US" sz="900" b="0" i="0" dirty="0" err="1">
                <a:solidFill>
                  <a:schemeClr val="accent2"/>
                </a:solidFill>
                <a:effectLst/>
                <a:latin typeface="Söhne Mono"/>
              </a:rPr>
              <a:t>my_set</a:t>
            </a:r>
            <a:r>
              <a:rPr lang="en-US" sz="900" b="0" i="0" dirty="0">
                <a:solidFill>
                  <a:schemeClr val="accent2"/>
                </a:solidFill>
                <a:effectLst/>
                <a:latin typeface="Söhne Mono"/>
              </a:rPr>
              <a:t> = {1, 2, 3, 4, 5}</a:t>
            </a:r>
            <a:endParaRPr lang="en-US" sz="900" dirty="0">
              <a:solidFill>
                <a:schemeClr val="accent2"/>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26097" y="274009"/>
            <a:ext cx="752453"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8197059" y="4283053"/>
            <a:ext cx="620829" cy="656401"/>
            <a:chOff x="5199550" y="837750"/>
            <a:chExt cx="292775" cy="309550"/>
          </a:xfrm>
        </p:grpSpPr>
        <p:sp>
          <p:nvSpPr>
            <p:cNvPr id="1534" name="Google Shape;1534;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BE7968D-C78E-4C71-AEFE-73A88ACD358A}"/>
              </a:ext>
            </a:extLst>
          </p:cNvPr>
          <p:cNvPicPr>
            <a:picLocks noChangeAspect="1"/>
          </p:cNvPicPr>
          <p:nvPr/>
        </p:nvPicPr>
        <p:blipFill rotWithShape="1">
          <a:blip r:embed="rId3"/>
          <a:srcRect l="1761" t="2237" r="2358" b="3603"/>
          <a:stretch/>
        </p:blipFill>
        <p:spPr>
          <a:xfrm>
            <a:off x="2008723" y="1055709"/>
            <a:ext cx="1799071" cy="1766768"/>
          </a:xfrm>
          <a:prstGeom prst="ellipse">
            <a:avLst/>
          </a:prstGeom>
          <a:ln>
            <a:noFill/>
          </a:ln>
          <a:effectLst>
            <a:softEdge rad="112500"/>
          </a:effectLst>
        </p:spPr>
      </p:pic>
      <p:pic>
        <p:nvPicPr>
          <p:cNvPr id="1026" name="Picture 2">
            <a:extLst>
              <a:ext uri="{FF2B5EF4-FFF2-40B4-BE49-F238E27FC236}">
                <a16:creationId xmlns:a16="http://schemas.microsoft.com/office/drawing/2014/main" id="{AAB846E1-AA22-4C5D-9FE8-A742C751234D}"/>
              </a:ext>
            </a:extLst>
          </p:cNvPr>
          <p:cNvPicPr>
            <a:picLocks noChangeAspect="1" noChangeArrowheads="1"/>
          </p:cNvPicPr>
          <p:nvPr/>
        </p:nvPicPr>
        <p:blipFill>
          <a:blip r:embed="rId4"/>
          <a:srcRect t="898" b="898"/>
          <a:stretch/>
        </p:blipFill>
        <p:spPr bwMode="auto">
          <a:xfrm>
            <a:off x="5476275" y="1006545"/>
            <a:ext cx="1799071" cy="176676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1426818" y="2816288"/>
            <a:ext cx="2955725" cy="52243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Eng. Saher Muhamed</a:t>
            </a:r>
          </a:p>
          <a:p>
            <a:pPr marL="0" lvl="0" indent="0" rtl="0">
              <a:spcBef>
                <a:spcPts val="0"/>
              </a:spcBef>
              <a:spcAft>
                <a:spcPts val="0"/>
              </a:spcAft>
              <a:buNone/>
            </a:pPr>
            <a:r>
              <a:rPr lang="en-US" b="1" dirty="0"/>
              <a:t>Head of Data Science &amp; A</a:t>
            </a:r>
            <a:r>
              <a:rPr lang="en-US" sz="1400" b="1" dirty="0"/>
              <a:t>I </a:t>
            </a:r>
          </a:p>
          <a:p>
            <a:pPr marL="0" lvl="0" indent="0" rtl="0">
              <a:spcBef>
                <a:spcPts val="0"/>
              </a:spcBef>
              <a:spcAft>
                <a:spcPts val="0"/>
              </a:spcAft>
              <a:buNone/>
            </a:pPr>
            <a:endParaRPr sz="1400" b="1" dirty="0"/>
          </a:p>
        </p:txBody>
      </p:sp>
      <p:sp>
        <p:nvSpPr>
          <p:cNvPr id="62" name="Google Shape;1460;p37">
            <a:extLst>
              <a:ext uri="{FF2B5EF4-FFF2-40B4-BE49-F238E27FC236}">
                <a16:creationId xmlns:a16="http://schemas.microsoft.com/office/drawing/2014/main" id="{E938D0D1-C40F-493B-A398-C2657A14D0AC}"/>
              </a:ext>
            </a:extLst>
          </p:cNvPr>
          <p:cNvSpPr txBox="1">
            <a:spLocks/>
          </p:cNvSpPr>
          <p:nvPr/>
        </p:nvSpPr>
        <p:spPr>
          <a:xfrm>
            <a:off x="4761457" y="2809955"/>
            <a:ext cx="3330898" cy="4383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b="1" dirty="0"/>
              <a:t>Eng. Ziad Mostafa</a:t>
            </a:r>
          </a:p>
          <a:p>
            <a:pPr marL="0" indent="0"/>
            <a:r>
              <a:rPr lang="en-US" b="1" dirty="0"/>
              <a:t>Vice Head of Data Science &amp; Ai</a:t>
            </a:r>
          </a:p>
        </p:txBody>
      </p:sp>
      <p:sp>
        <p:nvSpPr>
          <p:cNvPr id="63" name="Google Shape;1460;p37">
            <a:extLst>
              <a:ext uri="{FF2B5EF4-FFF2-40B4-BE49-F238E27FC236}">
                <a16:creationId xmlns:a16="http://schemas.microsoft.com/office/drawing/2014/main" id="{A76C97BB-E40A-4BD1-8F9D-6780AB65C709}"/>
              </a:ext>
            </a:extLst>
          </p:cNvPr>
          <p:cNvSpPr txBox="1">
            <a:spLocks/>
          </p:cNvSpPr>
          <p:nvPr/>
        </p:nvSpPr>
        <p:spPr>
          <a:xfrm>
            <a:off x="1426818" y="3468453"/>
            <a:ext cx="3145182"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1100" dirty="0">
                <a:solidFill>
                  <a:schemeClr val="bg1">
                    <a:lumMod val="95000"/>
                  </a:schemeClr>
                </a:solidFill>
              </a:rPr>
              <a:t>SWE @Shipd || Ex. Data Analyst @ Digitell || Ex. Data Science Intern @ TaQa-Arabia || IBM &amp; Google Certified Data Analyst</a:t>
            </a:r>
          </a:p>
        </p:txBody>
      </p:sp>
      <p:sp>
        <p:nvSpPr>
          <p:cNvPr id="65" name="Google Shape;1460;p37">
            <a:extLst>
              <a:ext uri="{FF2B5EF4-FFF2-40B4-BE49-F238E27FC236}">
                <a16:creationId xmlns:a16="http://schemas.microsoft.com/office/drawing/2014/main" id="{BA5F8D11-FF85-455E-9074-E79BE4AD80F7}"/>
              </a:ext>
            </a:extLst>
          </p:cNvPr>
          <p:cNvSpPr txBox="1">
            <a:spLocks/>
          </p:cNvSpPr>
          <p:nvPr/>
        </p:nvSpPr>
        <p:spPr>
          <a:xfrm>
            <a:off x="4808306" y="3432098"/>
            <a:ext cx="3274417"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1200" b="0" i="0" dirty="0">
                <a:effectLst/>
                <a:latin typeface="-apple-system"/>
              </a:rPr>
              <a:t>Microsoft Certified Data Scientist || Ex. Data Scientist @ ZeNN || Ex. Data Analyst Intern @ ENAKL || Ex. Data Science Trainee @ SHAI For AI</a:t>
            </a:r>
            <a:endParaRPr lang="en-US" sz="1100" dirty="0">
              <a:solidFill>
                <a:schemeClr val="bg1">
                  <a:lumMod val="95000"/>
                </a:schemeClr>
              </a:solidFill>
            </a:endParaRPr>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1966919" y="216425"/>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Board</a:t>
            </a:r>
          </a:p>
        </p:txBody>
      </p:sp>
      <p:grpSp>
        <p:nvGrpSpPr>
          <p:cNvPr id="67" name="Google Shape;2593;p70">
            <a:extLst>
              <a:ext uri="{FF2B5EF4-FFF2-40B4-BE49-F238E27FC236}">
                <a16:creationId xmlns:a16="http://schemas.microsoft.com/office/drawing/2014/main" id="{E5C5B4E4-4360-43B9-B3AA-CEE4B7EF9C6F}"/>
              </a:ext>
            </a:extLst>
          </p:cNvPr>
          <p:cNvGrpSpPr/>
          <p:nvPr/>
        </p:nvGrpSpPr>
        <p:grpSpPr>
          <a:xfrm>
            <a:off x="1983952" y="1013375"/>
            <a:ext cx="1888988" cy="1845248"/>
            <a:chOff x="1869950" y="1213450"/>
            <a:chExt cx="1932300" cy="1932300"/>
          </a:xfrm>
        </p:grpSpPr>
        <p:sp>
          <p:nvSpPr>
            <p:cNvPr id="68" name="Google Shape;2594;p70">
              <a:extLst>
                <a:ext uri="{FF2B5EF4-FFF2-40B4-BE49-F238E27FC236}">
                  <a16:creationId xmlns:a16="http://schemas.microsoft.com/office/drawing/2014/main" id="{8078423C-9237-4260-BB14-D0121C0EB343}"/>
                </a:ext>
              </a:extLst>
            </p:cNvPr>
            <p:cNvSpPr/>
            <p:nvPr/>
          </p:nvSpPr>
          <p:spPr>
            <a:xfrm>
              <a:off x="1869950" y="1213450"/>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 name="Google Shape;2595;p70">
              <a:extLst>
                <a:ext uri="{FF2B5EF4-FFF2-40B4-BE49-F238E27FC236}">
                  <a16:creationId xmlns:a16="http://schemas.microsoft.com/office/drawing/2014/main" id="{A3F9A2EE-706C-419B-BFF7-AF3ED4EDB477}"/>
                </a:ext>
              </a:extLst>
            </p:cNvPr>
            <p:cNvGrpSpPr/>
            <p:nvPr/>
          </p:nvGrpSpPr>
          <p:grpSpPr>
            <a:xfrm>
              <a:off x="1931800" y="1501698"/>
              <a:ext cx="240988" cy="196560"/>
              <a:chOff x="0" y="218808"/>
              <a:chExt cx="1325569" cy="1081186"/>
            </a:xfrm>
          </p:grpSpPr>
          <p:sp>
            <p:nvSpPr>
              <p:cNvPr id="70" name="Google Shape;2596;p70">
                <a:extLst>
                  <a:ext uri="{FF2B5EF4-FFF2-40B4-BE49-F238E27FC236}">
                    <a16:creationId xmlns:a16="http://schemas.microsoft.com/office/drawing/2014/main" id="{44667A55-1F7B-416D-A521-F4FA2A0E76E7}"/>
                  </a:ext>
                </a:extLst>
              </p:cNvPr>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97;p70">
                <a:extLst>
                  <a:ext uri="{FF2B5EF4-FFF2-40B4-BE49-F238E27FC236}">
                    <a16:creationId xmlns:a16="http://schemas.microsoft.com/office/drawing/2014/main" id="{0748359F-0C38-41C0-BB6C-825FA0A9A312}"/>
                  </a:ext>
                </a:extLst>
              </p:cNvPr>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598;p70">
                <a:extLst>
                  <a:ext uri="{FF2B5EF4-FFF2-40B4-BE49-F238E27FC236}">
                    <a16:creationId xmlns:a16="http://schemas.microsoft.com/office/drawing/2014/main" id="{984F81C1-FE5B-4484-9451-0AB52A217A0B}"/>
                  </a:ext>
                </a:extLst>
              </p:cNvPr>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99;p70">
                <a:extLst>
                  <a:ext uri="{FF2B5EF4-FFF2-40B4-BE49-F238E27FC236}">
                    <a16:creationId xmlns:a16="http://schemas.microsoft.com/office/drawing/2014/main" id="{A4327971-AD38-49DD-B6E7-6BEE8CAD6AE6}"/>
                  </a:ext>
                </a:extLst>
              </p:cNvPr>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00;p70">
                <a:extLst>
                  <a:ext uri="{FF2B5EF4-FFF2-40B4-BE49-F238E27FC236}">
                    <a16:creationId xmlns:a16="http://schemas.microsoft.com/office/drawing/2014/main" id="{18661E17-FE64-4DE7-97D5-E9B706E7BEB5}"/>
                  </a:ext>
                </a:extLst>
              </p:cNvPr>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01;p70">
                <a:extLst>
                  <a:ext uri="{FF2B5EF4-FFF2-40B4-BE49-F238E27FC236}">
                    <a16:creationId xmlns:a16="http://schemas.microsoft.com/office/drawing/2014/main" id="{ED6EBC17-EF41-4AD5-BA4C-7120AC519E35}"/>
                  </a:ext>
                </a:extLst>
              </p:cNvPr>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02;p70">
                <a:extLst>
                  <a:ext uri="{FF2B5EF4-FFF2-40B4-BE49-F238E27FC236}">
                    <a16:creationId xmlns:a16="http://schemas.microsoft.com/office/drawing/2014/main" id="{8E7F04D9-2198-41EF-9130-48BA73E246C6}"/>
                  </a:ext>
                </a:extLst>
              </p:cNvPr>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2593;p70">
            <a:extLst>
              <a:ext uri="{FF2B5EF4-FFF2-40B4-BE49-F238E27FC236}">
                <a16:creationId xmlns:a16="http://schemas.microsoft.com/office/drawing/2014/main" id="{F919E6DD-640A-4475-84E2-66EEA0A48DA4}"/>
              </a:ext>
            </a:extLst>
          </p:cNvPr>
          <p:cNvGrpSpPr/>
          <p:nvPr/>
        </p:nvGrpSpPr>
        <p:grpSpPr>
          <a:xfrm>
            <a:off x="5398774" y="955783"/>
            <a:ext cx="1954072" cy="1880707"/>
            <a:chOff x="4049102" y="1311534"/>
            <a:chExt cx="1932300" cy="1932300"/>
          </a:xfrm>
        </p:grpSpPr>
        <p:sp>
          <p:nvSpPr>
            <p:cNvPr id="88" name="Google Shape;2594;p70">
              <a:extLst>
                <a:ext uri="{FF2B5EF4-FFF2-40B4-BE49-F238E27FC236}">
                  <a16:creationId xmlns:a16="http://schemas.microsoft.com/office/drawing/2014/main" id="{6FE2F06E-9046-44A5-B526-F733F3D666B2}"/>
                </a:ext>
              </a:extLst>
            </p:cNvPr>
            <p:cNvSpPr/>
            <p:nvPr/>
          </p:nvSpPr>
          <p:spPr>
            <a:xfrm>
              <a:off x="4049102" y="1311534"/>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97;p70">
              <a:extLst>
                <a:ext uri="{FF2B5EF4-FFF2-40B4-BE49-F238E27FC236}">
                  <a16:creationId xmlns:a16="http://schemas.microsoft.com/office/drawing/2014/main" id="{F6686A6E-A088-4222-8454-5A7641406AB0}"/>
                </a:ext>
              </a:extLst>
            </p:cNvPr>
            <p:cNvSpPr/>
            <p:nvPr/>
          </p:nvSpPr>
          <p:spPr>
            <a:xfrm>
              <a:off x="5702292" y="1609863"/>
              <a:ext cx="196553" cy="196558"/>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hlinkClick r:id="rId5"/>
            <a:extLst>
              <a:ext uri="{FF2B5EF4-FFF2-40B4-BE49-F238E27FC236}">
                <a16:creationId xmlns:a16="http://schemas.microsoft.com/office/drawing/2014/main" id="{D049AEC9-FA76-4A66-9802-1FB98F13151B}"/>
              </a:ext>
            </a:extLst>
          </p:cNvPr>
          <p:cNvPicPr>
            <a:picLocks noChangeAspect="1"/>
          </p:cNvPicPr>
          <p:nvPr/>
        </p:nvPicPr>
        <p:blipFill>
          <a:blip r:embed="rId6"/>
          <a:stretch>
            <a:fillRect/>
          </a:stretch>
        </p:blipFill>
        <p:spPr>
          <a:xfrm>
            <a:off x="2887594" y="4179367"/>
            <a:ext cx="367377" cy="367377"/>
          </a:xfrm>
          <a:prstGeom prst="rect">
            <a:avLst/>
          </a:prstGeom>
        </p:spPr>
      </p:pic>
      <p:pic>
        <p:nvPicPr>
          <p:cNvPr id="12" name="Picture 11">
            <a:hlinkClick r:id="rId7"/>
            <a:extLst>
              <a:ext uri="{FF2B5EF4-FFF2-40B4-BE49-F238E27FC236}">
                <a16:creationId xmlns:a16="http://schemas.microsoft.com/office/drawing/2014/main" id="{A13C455A-78F0-49FA-A0E0-71C7992F5396}"/>
              </a:ext>
            </a:extLst>
          </p:cNvPr>
          <p:cNvPicPr>
            <a:picLocks noChangeAspect="1"/>
          </p:cNvPicPr>
          <p:nvPr/>
        </p:nvPicPr>
        <p:blipFill>
          <a:blip r:embed="rId8"/>
          <a:stretch>
            <a:fillRect/>
          </a:stretch>
        </p:blipFill>
        <p:spPr>
          <a:xfrm>
            <a:off x="2438917" y="4177846"/>
            <a:ext cx="367377" cy="367377"/>
          </a:xfrm>
          <a:prstGeom prst="rect">
            <a:avLst/>
          </a:prstGeom>
        </p:spPr>
      </p:pic>
      <p:pic>
        <p:nvPicPr>
          <p:cNvPr id="77" name="Picture 76">
            <a:hlinkClick r:id="rId9"/>
            <a:extLst>
              <a:ext uri="{FF2B5EF4-FFF2-40B4-BE49-F238E27FC236}">
                <a16:creationId xmlns:a16="http://schemas.microsoft.com/office/drawing/2014/main" id="{5CCC2E01-89BB-4DA5-8B09-5EB1ECD2119F}"/>
              </a:ext>
            </a:extLst>
          </p:cNvPr>
          <p:cNvPicPr>
            <a:picLocks noChangeAspect="1"/>
          </p:cNvPicPr>
          <p:nvPr/>
        </p:nvPicPr>
        <p:blipFill>
          <a:blip r:embed="rId6"/>
          <a:stretch>
            <a:fillRect/>
          </a:stretch>
        </p:blipFill>
        <p:spPr>
          <a:xfrm>
            <a:off x="6444909" y="4180888"/>
            <a:ext cx="367377" cy="367377"/>
          </a:xfrm>
          <a:prstGeom prst="rect">
            <a:avLst/>
          </a:prstGeom>
        </p:spPr>
      </p:pic>
      <p:pic>
        <p:nvPicPr>
          <p:cNvPr id="78" name="Picture 77">
            <a:hlinkClick r:id="rId10"/>
            <a:extLst>
              <a:ext uri="{FF2B5EF4-FFF2-40B4-BE49-F238E27FC236}">
                <a16:creationId xmlns:a16="http://schemas.microsoft.com/office/drawing/2014/main" id="{F2899C27-B54A-4FFE-9CE3-C9DEEE4ACE4B}"/>
              </a:ext>
            </a:extLst>
          </p:cNvPr>
          <p:cNvPicPr>
            <a:picLocks noChangeAspect="1"/>
          </p:cNvPicPr>
          <p:nvPr/>
        </p:nvPicPr>
        <p:blipFill>
          <a:blip r:embed="rId8"/>
          <a:stretch>
            <a:fillRect/>
          </a:stretch>
        </p:blipFill>
        <p:spPr>
          <a:xfrm>
            <a:off x="5996232" y="4179367"/>
            <a:ext cx="367377" cy="3673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268341" y="169202"/>
            <a:ext cx="7546480" cy="661800"/>
          </a:xfrm>
          <a:prstGeom prst="rect">
            <a:avLst/>
          </a:prstGeom>
        </p:spPr>
        <p:txBody>
          <a:bodyPr spcFirstLastPara="1" wrap="square" lIns="91425" tIns="91425" rIns="91425" bIns="91425" anchor="t" anchorCtr="0">
            <a:noAutofit/>
          </a:bodyPr>
          <a:lstStyle/>
          <a:p>
            <a:pPr algn="l"/>
            <a:r>
              <a:rPr lang="en" sz="2800" dirty="0">
                <a:solidFill>
                  <a:schemeClr val="lt1"/>
                </a:solidFill>
              </a:rPr>
              <a:t>2.If condition and Loops in python:</a:t>
            </a:r>
            <a:endParaRPr sz="2800" dirty="0">
              <a:solidFill>
                <a:schemeClr val="lt1"/>
              </a:solidFill>
            </a:endParaRPr>
          </a:p>
        </p:txBody>
      </p:sp>
      <p:grpSp>
        <p:nvGrpSpPr>
          <p:cNvPr id="1774" name="Google Shape;1774;p50"/>
          <p:cNvGrpSpPr/>
          <p:nvPr/>
        </p:nvGrpSpPr>
        <p:grpSpPr>
          <a:xfrm>
            <a:off x="-24135" y="4101513"/>
            <a:ext cx="2151422" cy="1077848"/>
            <a:chOff x="5636496" y="3386160"/>
            <a:chExt cx="3507371" cy="1757170"/>
          </a:xfrm>
        </p:grpSpPr>
        <p:grpSp>
          <p:nvGrpSpPr>
            <p:cNvPr id="1775" name="Google Shape;1775;p50"/>
            <p:cNvGrpSpPr/>
            <p:nvPr/>
          </p:nvGrpSpPr>
          <p:grpSpPr>
            <a:xfrm>
              <a:off x="5636496" y="4387612"/>
              <a:ext cx="3507371" cy="755718"/>
              <a:chOff x="-3987275" y="2957386"/>
              <a:chExt cx="6964598" cy="1500632"/>
            </a:xfrm>
          </p:grpSpPr>
          <p:sp>
            <p:nvSpPr>
              <p:cNvPr id="1776" name="Google Shape;1776;p50"/>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p:cNvGrpSpPr/>
            <p:nvPr/>
          </p:nvGrpSpPr>
          <p:grpSpPr>
            <a:xfrm>
              <a:off x="7037356" y="3386160"/>
              <a:ext cx="1635854" cy="1422864"/>
              <a:chOff x="3766006" y="451700"/>
              <a:chExt cx="3615946" cy="3145146"/>
            </a:xfrm>
          </p:grpSpPr>
          <p:sp>
            <p:nvSpPr>
              <p:cNvPr id="1784" name="Google Shape;1784;p50"/>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p:cNvGrpSpPr/>
          <p:nvPr/>
        </p:nvGrpSpPr>
        <p:grpSpPr>
          <a:xfrm flipH="1">
            <a:off x="6150187" y="94741"/>
            <a:ext cx="1073116"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72751" y="369695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F5C0AE1-6A15-AD7F-8B9B-C7B1E62BE3A5}"/>
              </a:ext>
            </a:extLst>
          </p:cNvPr>
          <p:cNvSpPr txBox="1"/>
          <p:nvPr/>
        </p:nvSpPr>
        <p:spPr>
          <a:xfrm>
            <a:off x="642004" y="847903"/>
            <a:ext cx="6346364" cy="1785104"/>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If condition </a:t>
            </a:r>
            <a:r>
              <a:rPr lang="en-US" dirty="0">
                <a:solidFill>
                  <a:schemeClr val="bg1"/>
                </a:solidFill>
                <a:latin typeface="Aharoni" panose="02010803020104030203" pitchFamily="2" charset="-79"/>
                <a:cs typeface="Aharoni" panose="02010803020104030203" pitchFamily="2" charset="-79"/>
              </a:rPr>
              <a:t>: used to make decisions in your code based on whether a given condition is true or false. It allows the program to execute different blocks of code depending on the a condition.</a:t>
            </a:r>
          </a:p>
          <a:p>
            <a:r>
              <a:rPr lang="en-US" sz="900" dirty="0">
                <a:solidFill>
                  <a:schemeClr val="accent2"/>
                </a:solidFill>
                <a:latin typeface="Aharoni" panose="02010803020104030203" pitchFamily="2" charset="-79"/>
                <a:cs typeface="Aharoni" panose="02010803020104030203" pitchFamily="2" charset="-79"/>
              </a:rPr>
              <a:t>EX</a:t>
            </a:r>
            <a:r>
              <a:rPr lang="en-US" sz="900" dirty="0">
                <a:solidFill>
                  <a:schemeClr val="bg1"/>
                </a:solidFill>
                <a:latin typeface="Aharoni" panose="02010803020104030203" pitchFamily="2" charset="-79"/>
                <a:cs typeface="Aharoni" panose="02010803020104030203" pitchFamily="2" charset="-79"/>
              </a:rPr>
              <a:t> : </a:t>
            </a:r>
            <a:r>
              <a:rPr lang="en-US" sz="1000" b="0" i="0" dirty="0">
                <a:solidFill>
                  <a:srgbClr val="FFFFFF"/>
                </a:solidFill>
                <a:effectLst/>
                <a:latin typeface="Söhne Mono"/>
              </a:rPr>
              <a:t>x = </a:t>
            </a:r>
            <a:r>
              <a:rPr lang="en-US" sz="1000" b="0" i="0" dirty="0">
                <a:solidFill>
                  <a:srgbClr val="DF3079"/>
                </a:solidFill>
                <a:effectLst/>
                <a:latin typeface="Söhne Mono"/>
              </a:rPr>
              <a:t>10</a:t>
            </a:r>
          </a:p>
          <a:p>
            <a:r>
              <a:rPr lang="en-US" sz="1000" b="0" i="0" dirty="0">
                <a:solidFill>
                  <a:srgbClr val="DF3079"/>
                </a:solidFill>
                <a:effectLst/>
                <a:latin typeface="Söhne Mono"/>
              </a:rPr>
              <a:t>        </a:t>
            </a:r>
            <a:r>
              <a:rPr lang="en-US" sz="1000" b="0" i="0" dirty="0">
                <a:solidFill>
                  <a:srgbClr val="FFFFFF"/>
                </a:solidFill>
                <a:effectLst/>
                <a:latin typeface="Söhne Mono"/>
              </a:rPr>
              <a:t> </a:t>
            </a:r>
            <a:r>
              <a:rPr lang="en-US" sz="1000" b="0" i="0" dirty="0">
                <a:solidFill>
                  <a:srgbClr val="2E95D3"/>
                </a:solidFill>
                <a:effectLst/>
                <a:latin typeface="Söhne Mono"/>
              </a:rPr>
              <a:t>if</a:t>
            </a:r>
            <a:r>
              <a:rPr lang="en-US" sz="1000" b="0" i="0" dirty="0">
                <a:solidFill>
                  <a:srgbClr val="FFFFFF"/>
                </a:solidFill>
                <a:effectLst/>
                <a:latin typeface="Söhne Mono"/>
              </a:rPr>
              <a:t> x &gt; </a:t>
            </a:r>
            <a:r>
              <a:rPr lang="en-US" sz="1000" b="0" i="0" dirty="0">
                <a:solidFill>
                  <a:srgbClr val="DF3079"/>
                </a:solidFill>
                <a:effectLst/>
                <a:latin typeface="Söhne Mono"/>
              </a:rPr>
              <a:t>5</a:t>
            </a:r>
            <a:r>
              <a:rPr lang="en-US" sz="1000" b="0" i="0" dirty="0">
                <a:solidFill>
                  <a:srgbClr val="FFFFFF"/>
                </a:solidFill>
                <a:effectLst/>
                <a:latin typeface="Söhne Mono"/>
              </a:rPr>
              <a:t>:</a:t>
            </a:r>
          </a:p>
          <a:p>
            <a:r>
              <a:rPr lang="en-US" sz="1000" dirty="0">
                <a:solidFill>
                  <a:srgbClr val="FFFFFF"/>
                </a:solidFill>
                <a:latin typeface="Söhne Mono"/>
              </a:rPr>
              <a:t>               </a:t>
            </a:r>
            <a:r>
              <a:rPr lang="en-US" sz="1000" b="0" i="0" dirty="0">
                <a:solidFill>
                  <a:srgbClr val="FFFFFF"/>
                </a:solidFill>
                <a:effectLst/>
                <a:latin typeface="Söhne Mono"/>
              </a:rPr>
              <a:t> </a:t>
            </a:r>
            <a:r>
              <a:rPr lang="en-US" sz="1000" b="0" i="0" dirty="0">
                <a:solidFill>
                  <a:srgbClr val="E9950C"/>
                </a:solidFill>
                <a:effectLst/>
                <a:latin typeface="Söhne Mono"/>
              </a:rPr>
              <a:t>print</a:t>
            </a:r>
            <a:r>
              <a:rPr lang="en-US" sz="1000" b="0" i="0" dirty="0">
                <a:solidFill>
                  <a:srgbClr val="FFFFFF"/>
                </a:solidFill>
                <a:effectLst/>
                <a:latin typeface="Söhne Mono"/>
              </a:rPr>
              <a:t>(</a:t>
            </a:r>
            <a:r>
              <a:rPr lang="en-US" sz="1000" b="0" i="0" dirty="0">
                <a:solidFill>
                  <a:srgbClr val="00A67D"/>
                </a:solidFill>
                <a:effectLst/>
                <a:latin typeface="Söhne Mono"/>
              </a:rPr>
              <a:t>"x is greater than 5"</a:t>
            </a:r>
            <a:r>
              <a:rPr lang="en-US" sz="1000" b="0" i="0" dirty="0">
                <a:solidFill>
                  <a:srgbClr val="FFFFFF"/>
                </a:solidFill>
                <a:effectLst/>
                <a:latin typeface="Söhne Mono"/>
              </a:rPr>
              <a:t>) </a:t>
            </a:r>
          </a:p>
          <a:p>
            <a:r>
              <a:rPr lang="en-US" sz="1000" dirty="0">
                <a:solidFill>
                  <a:srgbClr val="FFFFFF"/>
                </a:solidFill>
                <a:latin typeface="Söhne Mono"/>
              </a:rPr>
              <a:t>         </a:t>
            </a:r>
            <a:r>
              <a:rPr lang="en-US" sz="1000" b="0" i="0" dirty="0">
                <a:solidFill>
                  <a:srgbClr val="2E95D3"/>
                </a:solidFill>
                <a:effectLst/>
                <a:latin typeface="Söhne Mono"/>
              </a:rPr>
              <a:t>else</a:t>
            </a:r>
            <a:r>
              <a:rPr lang="en-US" sz="1000" b="0" i="0" dirty="0">
                <a:solidFill>
                  <a:srgbClr val="FFFFFF"/>
                </a:solidFill>
                <a:effectLst/>
                <a:latin typeface="Söhne Mono"/>
              </a:rPr>
              <a:t>: </a:t>
            </a:r>
            <a:r>
              <a:rPr lang="en-US" sz="1000" b="0" i="0" dirty="0">
                <a:solidFill>
                  <a:srgbClr val="E9950C"/>
                </a:solidFill>
                <a:effectLst/>
                <a:latin typeface="Söhne Mono"/>
              </a:rPr>
              <a:t>print</a:t>
            </a:r>
            <a:r>
              <a:rPr lang="en-US" sz="1000" b="0" i="0" dirty="0">
                <a:solidFill>
                  <a:srgbClr val="FFFFFF"/>
                </a:solidFill>
                <a:effectLst/>
                <a:latin typeface="Söhne Mono"/>
              </a:rPr>
              <a:t>(</a:t>
            </a:r>
            <a:r>
              <a:rPr lang="en-US" sz="1000" b="0" i="0" dirty="0">
                <a:solidFill>
                  <a:srgbClr val="00A67D"/>
                </a:solidFill>
                <a:effectLst/>
                <a:latin typeface="Söhne Mono"/>
              </a:rPr>
              <a:t>"x is not greater than 5"</a:t>
            </a:r>
            <a:r>
              <a:rPr lang="en-US" sz="1000" b="0" i="0" dirty="0">
                <a:solidFill>
                  <a:srgbClr val="FFFFFF"/>
                </a:solidFill>
                <a:effectLst/>
                <a:latin typeface="Söhne Mono"/>
              </a:rPr>
              <a:t>)</a:t>
            </a:r>
            <a:endParaRPr lang="en-US" sz="1000" dirty="0">
              <a:solidFill>
                <a:schemeClr val="bg1"/>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5205F028-E379-1396-6284-27A668F2F4E6}"/>
              </a:ext>
            </a:extLst>
          </p:cNvPr>
          <p:cNvSpPr txBox="1"/>
          <p:nvPr/>
        </p:nvSpPr>
        <p:spPr>
          <a:xfrm>
            <a:off x="626755" y="2222215"/>
            <a:ext cx="6346364" cy="1923604"/>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a:t>
            </a:r>
            <a:r>
              <a:rPr lang="en-US" dirty="0">
                <a:solidFill>
                  <a:schemeClr val="tx2"/>
                </a:solidFill>
                <a:latin typeface="Aharoni" panose="02010803020104030203" pitchFamily="2" charset="-79"/>
                <a:cs typeface="Aharoni" panose="02010803020104030203" pitchFamily="2" charset="-79"/>
              </a:rPr>
              <a:t>For loop  </a:t>
            </a:r>
            <a:r>
              <a:rPr lang="en-US" dirty="0">
                <a:solidFill>
                  <a:schemeClr val="bg1"/>
                </a:solidFill>
                <a:latin typeface="Aharoni" panose="02010803020104030203" pitchFamily="2" charset="-79"/>
                <a:cs typeface="Aharoni" panose="02010803020104030203" pitchFamily="2" charset="-79"/>
              </a:rPr>
              <a:t>: Iterates over a sequence or other </a:t>
            </a:r>
            <a:r>
              <a:rPr lang="en-US" dirty="0" err="1">
                <a:solidFill>
                  <a:schemeClr val="bg1"/>
                </a:solidFill>
                <a:latin typeface="Aharoni" panose="02010803020104030203" pitchFamily="2" charset="-79"/>
                <a:cs typeface="Aharoni" panose="02010803020104030203" pitchFamily="2" charset="-79"/>
              </a:rPr>
              <a:t>iterable</a:t>
            </a:r>
            <a:r>
              <a:rPr lang="en-US" dirty="0">
                <a:solidFill>
                  <a:schemeClr val="bg1"/>
                </a:solidFill>
                <a:latin typeface="Aharoni" panose="02010803020104030203" pitchFamily="2" charset="-79"/>
                <a:cs typeface="Aharoni" panose="02010803020104030203" pitchFamily="2" charset="-79"/>
              </a:rPr>
              <a:t> objects</a:t>
            </a:r>
          </a:p>
          <a:p>
            <a:r>
              <a:rPr lang="en-US" sz="900" dirty="0">
                <a:solidFill>
                  <a:schemeClr val="accent2"/>
                </a:solidFill>
                <a:latin typeface="Aharoni" panose="02010803020104030203" pitchFamily="2" charset="-79"/>
                <a:cs typeface="Aharoni" panose="02010803020104030203" pitchFamily="2" charset="-79"/>
              </a:rPr>
              <a:t>EX</a:t>
            </a:r>
            <a:r>
              <a:rPr lang="en-US" sz="900" dirty="0">
                <a:solidFill>
                  <a:schemeClr val="bg1"/>
                </a:solidFill>
                <a:latin typeface="Aharoni" panose="02010803020104030203" pitchFamily="2" charset="-79"/>
                <a:cs typeface="Aharoni" panose="02010803020104030203" pitchFamily="2" charset="-79"/>
              </a:rPr>
              <a:t> : </a:t>
            </a:r>
            <a:r>
              <a:rPr lang="en-US" sz="900" b="0" i="0" dirty="0">
                <a:solidFill>
                  <a:srgbClr val="FFFFFF"/>
                </a:solidFill>
                <a:effectLst/>
                <a:latin typeface="Söhne Mono"/>
              </a:rPr>
              <a:t>numbers = [</a:t>
            </a:r>
            <a:r>
              <a:rPr lang="en-US" sz="900" b="0" i="0" dirty="0">
                <a:solidFill>
                  <a:srgbClr val="DF3079"/>
                </a:solidFill>
                <a:effectLst/>
                <a:latin typeface="Söhne Mono"/>
              </a:rPr>
              <a:t>1</a:t>
            </a:r>
            <a:r>
              <a:rPr lang="en-US" sz="900" b="0" i="0" dirty="0">
                <a:solidFill>
                  <a:srgbClr val="FFFFFF"/>
                </a:solidFill>
                <a:effectLst/>
                <a:latin typeface="Söhne Mono"/>
              </a:rPr>
              <a:t>, </a:t>
            </a:r>
            <a:r>
              <a:rPr lang="en-US" sz="900" b="0" i="0" dirty="0">
                <a:solidFill>
                  <a:srgbClr val="DF3079"/>
                </a:solidFill>
                <a:effectLst/>
                <a:latin typeface="Söhne Mono"/>
              </a:rPr>
              <a:t>2</a:t>
            </a:r>
            <a:r>
              <a:rPr lang="en-US" sz="900" b="0" i="0" dirty="0">
                <a:solidFill>
                  <a:srgbClr val="FFFFFF"/>
                </a:solidFill>
                <a:effectLst/>
                <a:latin typeface="Söhne Mono"/>
              </a:rPr>
              <a:t>, </a:t>
            </a:r>
            <a:r>
              <a:rPr lang="en-US" sz="900" b="0" i="0" dirty="0">
                <a:solidFill>
                  <a:srgbClr val="DF3079"/>
                </a:solidFill>
                <a:effectLst/>
                <a:latin typeface="Söhne Mono"/>
              </a:rPr>
              <a:t>3</a:t>
            </a:r>
            <a:r>
              <a:rPr lang="en-US" sz="900" b="0" i="0" dirty="0">
                <a:solidFill>
                  <a:srgbClr val="FFFFFF"/>
                </a:solidFill>
                <a:effectLst/>
                <a:latin typeface="Söhne Mono"/>
              </a:rPr>
              <a:t>, </a:t>
            </a:r>
            <a:r>
              <a:rPr lang="en-US" sz="900" b="0" i="0" dirty="0">
                <a:solidFill>
                  <a:srgbClr val="DF3079"/>
                </a:solidFill>
                <a:effectLst/>
                <a:latin typeface="Söhne Mono"/>
              </a:rPr>
              <a:t>4</a:t>
            </a:r>
            <a:r>
              <a:rPr lang="en-US" sz="900" b="0" i="0" dirty="0">
                <a:solidFill>
                  <a:srgbClr val="FFFFFF"/>
                </a:solidFill>
                <a:effectLst/>
                <a:latin typeface="Söhne Mono"/>
              </a:rPr>
              <a:t>, </a:t>
            </a:r>
            <a:r>
              <a:rPr lang="en-US" sz="900" b="0" i="0" dirty="0">
                <a:solidFill>
                  <a:srgbClr val="DF3079"/>
                </a:solidFill>
                <a:effectLst/>
                <a:latin typeface="Söhne Mono"/>
              </a:rPr>
              <a:t>5</a:t>
            </a:r>
            <a:r>
              <a:rPr lang="en-US" sz="900" b="0" i="0" dirty="0">
                <a:solidFill>
                  <a:srgbClr val="FFFFFF"/>
                </a:solidFill>
                <a:effectLst/>
                <a:latin typeface="Söhne Mono"/>
              </a:rPr>
              <a:t>]</a:t>
            </a:r>
          </a:p>
          <a:p>
            <a:r>
              <a:rPr lang="en-US" sz="900" dirty="0">
                <a:solidFill>
                  <a:srgbClr val="FFFFFF"/>
                </a:solidFill>
                <a:latin typeface="Söhne Mono"/>
              </a:rPr>
              <a:t>    </a:t>
            </a:r>
            <a:r>
              <a:rPr lang="en-US" sz="900" b="0" i="0" dirty="0">
                <a:solidFill>
                  <a:srgbClr val="FFFFFF"/>
                </a:solidFill>
                <a:effectLst/>
                <a:latin typeface="Söhne Mono"/>
              </a:rPr>
              <a:t> </a:t>
            </a:r>
            <a:r>
              <a:rPr lang="en-US" sz="900" b="0" i="0" dirty="0">
                <a:solidFill>
                  <a:srgbClr val="2E95D3"/>
                </a:solidFill>
                <a:effectLst/>
                <a:latin typeface="Söhne Mono"/>
              </a:rPr>
              <a:t>for</a:t>
            </a:r>
            <a:r>
              <a:rPr lang="en-US" sz="900" b="0" i="0" dirty="0">
                <a:solidFill>
                  <a:srgbClr val="FFFFFF"/>
                </a:solidFill>
                <a:effectLst/>
                <a:latin typeface="Söhne Mono"/>
              </a:rPr>
              <a:t> num </a:t>
            </a:r>
            <a:r>
              <a:rPr lang="en-US" sz="900" b="0" i="0" dirty="0">
                <a:solidFill>
                  <a:srgbClr val="2E95D3"/>
                </a:solidFill>
                <a:effectLst/>
                <a:latin typeface="Söhne Mono"/>
              </a:rPr>
              <a:t>in</a:t>
            </a:r>
            <a:r>
              <a:rPr lang="en-US" sz="900" b="0" i="0" dirty="0">
                <a:solidFill>
                  <a:srgbClr val="FFFFFF"/>
                </a:solidFill>
                <a:effectLst/>
                <a:latin typeface="Söhne Mono"/>
              </a:rPr>
              <a:t> numbers:</a:t>
            </a:r>
          </a:p>
          <a:p>
            <a:r>
              <a:rPr lang="en-US" sz="900" dirty="0">
                <a:solidFill>
                  <a:srgbClr val="FFFFFF"/>
                </a:solidFill>
                <a:latin typeface="Söhne Mono"/>
              </a:rPr>
              <a:t>           </a:t>
            </a:r>
            <a:r>
              <a:rPr lang="en-US" sz="900" b="0" i="0" dirty="0">
                <a:solidFill>
                  <a:srgbClr val="FFFFFF"/>
                </a:solidFill>
                <a:effectLst/>
                <a:latin typeface="Söhne Mono"/>
              </a:rPr>
              <a:t> </a:t>
            </a:r>
            <a:r>
              <a:rPr lang="en-US" sz="900" b="0" i="0" dirty="0">
                <a:solidFill>
                  <a:srgbClr val="E9950C"/>
                </a:solidFill>
                <a:effectLst/>
                <a:latin typeface="Söhne Mono"/>
              </a:rPr>
              <a:t>print</a:t>
            </a:r>
            <a:r>
              <a:rPr lang="en-US" sz="900" b="0" i="0" dirty="0">
                <a:solidFill>
                  <a:srgbClr val="FFFFFF"/>
                </a:solidFill>
                <a:effectLst/>
                <a:latin typeface="Söhne Mono"/>
              </a:rPr>
              <a:t>(num)</a:t>
            </a:r>
          </a:p>
          <a:p>
            <a:endParaRPr lang="en-US" sz="900" dirty="0">
              <a:solidFill>
                <a:srgbClr val="FFFFFF"/>
              </a:solidFill>
              <a:latin typeface="Söhne Mono"/>
              <a:cs typeface="Aharoni" panose="02010803020104030203" pitchFamily="2" charset="-79"/>
            </a:endParaRPr>
          </a:p>
          <a:p>
            <a:r>
              <a:rPr lang="en-US" dirty="0">
                <a:solidFill>
                  <a:srgbClr val="FFFFFF"/>
                </a:solidFill>
                <a:latin typeface="Söhne Mono"/>
                <a:cs typeface="Aharoni" panose="02010803020104030203" pitchFamily="2" charset="-79"/>
              </a:rPr>
              <a:t>-</a:t>
            </a:r>
            <a:r>
              <a:rPr lang="en-US" b="1" dirty="0">
                <a:solidFill>
                  <a:schemeClr val="tx2"/>
                </a:solidFill>
                <a:latin typeface="Söhne Mono"/>
                <a:cs typeface="Aharoni" panose="02010803020104030203" pitchFamily="2" charset="-79"/>
              </a:rPr>
              <a:t>While loop</a:t>
            </a:r>
            <a:r>
              <a:rPr lang="en-US" b="1" dirty="0">
                <a:solidFill>
                  <a:srgbClr val="FFFFFF"/>
                </a:solidFill>
                <a:latin typeface="Söhne Mono"/>
                <a:cs typeface="Aharoni" panose="02010803020104030203" pitchFamily="2" charset="-79"/>
              </a:rPr>
              <a:t>: Continues to execute a block of code as long as a specified condition is true</a:t>
            </a:r>
          </a:p>
          <a:p>
            <a:r>
              <a:rPr lang="en-US" sz="900" b="1" dirty="0">
                <a:solidFill>
                  <a:schemeClr val="accent2"/>
                </a:solidFill>
                <a:latin typeface="Söhne Mono"/>
                <a:cs typeface="Aharoni" panose="02010803020104030203" pitchFamily="2" charset="-79"/>
              </a:rPr>
              <a:t>EX </a:t>
            </a:r>
            <a:r>
              <a:rPr lang="en-US" sz="900" b="1" dirty="0">
                <a:solidFill>
                  <a:srgbClr val="FFFFFF"/>
                </a:solidFill>
                <a:latin typeface="Söhne Mono"/>
                <a:cs typeface="Aharoni" panose="02010803020104030203" pitchFamily="2" charset="-79"/>
              </a:rPr>
              <a:t>: </a:t>
            </a:r>
            <a:r>
              <a:rPr lang="en-US" sz="900" b="0" i="0" dirty="0">
                <a:solidFill>
                  <a:srgbClr val="FFFFFF"/>
                </a:solidFill>
                <a:effectLst/>
                <a:latin typeface="Söhne Mono"/>
              </a:rPr>
              <a:t>count = </a:t>
            </a:r>
            <a:r>
              <a:rPr lang="en-US" sz="900" b="0" i="0" dirty="0">
                <a:solidFill>
                  <a:srgbClr val="DF3079"/>
                </a:solidFill>
                <a:effectLst/>
                <a:latin typeface="Söhne Mono"/>
              </a:rPr>
              <a:t>0</a:t>
            </a:r>
            <a:r>
              <a:rPr lang="en-US" sz="900" b="0" i="0" dirty="0">
                <a:solidFill>
                  <a:srgbClr val="FFFFFF"/>
                </a:solidFill>
                <a:effectLst/>
                <a:latin typeface="Söhne Mono"/>
              </a:rPr>
              <a:t> </a:t>
            </a:r>
          </a:p>
          <a:p>
            <a:r>
              <a:rPr lang="en-US" sz="900" dirty="0">
                <a:solidFill>
                  <a:srgbClr val="FFFFFF"/>
                </a:solidFill>
                <a:latin typeface="Söhne Mono"/>
              </a:rPr>
              <a:t>      </a:t>
            </a:r>
            <a:r>
              <a:rPr lang="en-US" sz="900" b="0" i="0" dirty="0">
                <a:solidFill>
                  <a:srgbClr val="2E95D3"/>
                </a:solidFill>
                <a:effectLst/>
                <a:latin typeface="Söhne Mono"/>
              </a:rPr>
              <a:t>while</a:t>
            </a:r>
            <a:r>
              <a:rPr lang="en-US" sz="900" b="0" i="0" dirty="0">
                <a:solidFill>
                  <a:srgbClr val="FFFFFF"/>
                </a:solidFill>
                <a:effectLst/>
                <a:latin typeface="Söhne Mono"/>
              </a:rPr>
              <a:t> count &lt; </a:t>
            </a:r>
            <a:r>
              <a:rPr lang="en-US" sz="900" b="0" i="0" dirty="0">
                <a:solidFill>
                  <a:srgbClr val="DF3079"/>
                </a:solidFill>
                <a:effectLst/>
                <a:latin typeface="Söhne Mono"/>
              </a:rPr>
              <a:t>5</a:t>
            </a:r>
            <a:r>
              <a:rPr lang="en-US" sz="900" b="0" i="0" dirty="0">
                <a:solidFill>
                  <a:srgbClr val="FFFFFF"/>
                </a:solidFill>
                <a:effectLst/>
                <a:latin typeface="Söhne Mono"/>
              </a:rPr>
              <a:t>: </a:t>
            </a:r>
          </a:p>
          <a:p>
            <a:r>
              <a:rPr lang="en-US" sz="900" dirty="0">
                <a:solidFill>
                  <a:srgbClr val="FFFFFF"/>
                </a:solidFill>
                <a:latin typeface="Söhne Mono"/>
              </a:rPr>
              <a:t>                </a:t>
            </a:r>
            <a:r>
              <a:rPr lang="en-US" sz="900" b="0" i="0" dirty="0">
                <a:solidFill>
                  <a:srgbClr val="E9950C"/>
                </a:solidFill>
                <a:effectLst/>
                <a:latin typeface="Söhne Mono"/>
              </a:rPr>
              <a:t>print</a:t>
            </a:r>
            <a:r>
              <a:rPr lang="en-US" sz="900" b="0" i="0" dirty="0">
                <a:solidFill>
                  <a:srgbClr val="FFFFFF"/>
                </a:solidFill>
                <a:effectLst/>
                <a:latin typeface="Söhne Mono"/>
              </a:rPr>
              <a:t>(count) count += </a:t>
            </a:r>
            <a:r>
              <a:rPr lang="en-US" sz="900" b="0" i="0" dirty="0">
                <a:solidFill>
                  <a:srgbClr val="DF3079"/>
                </a:solidFill>
                <a:effectLst/>
                <a:latin typeface="Söhne Mono"/>
              </a:rPr>
              <a:t>1</a:t>
            </a:r>
            <a:endParaRPr lang="en-US" sz="900" b="1" dirty="0">
              <a:solidFill>
                <a:schemeClr val="bg1"/>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024154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473458" y="2841486"/>
            <a:ext cx="6359985" cy="915900"/>
          </a:xfrm>
          <a:prstGeom prst="rect">
            <a:avLst/>
          </a:prstGeom>
        </p:spPr>
        <p:txBody>
          <a:bodyPr spcFirstLastPara="1" wrap="square" lIns="91425" tIns="91425" rIns="91425" bIns="91425" anchor="ctr" anchorCtr="0">
            <a:noAutofit/>
          </a:bodyPr>
          <a:lstStyle/>
          <a:p>
            <a:r>
              <a:rPr lang="en" sz="5400" dirty="0"/>
              <a:t>06.</a:t>
            </a:r>
            <a:r>
              <a:rPr lang="en-US" sz="5400" dirty="0"/>
              <a:t> Difference Between Datasets and Data Frames</a:t>
            </a:r>
            <a:br>
              <a:rPr lang="en-US" sz="5400" dirty="0"/>
            </a:br>
            <a:br>
              <a:rPr lang="en-US" sz="5400" dirty="0"/>
            </a:br>
            <a:endParaRPr lang="en"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2304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321347" y="208816"/>
            <a:ext cx="8328200"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Difference Between Datasets and Data Frames</a:t>
            </a:r>
          </a:p>
        </p:txBody>
      </p:sp>
      <p:sp>
        <p:nvSpPr>
          <p:cNvPr id="4" name="Google Shape;1460;p37">
            <a:extLst>
              <a:ext uri="{FF2B5EF4-FFF2-40B4-BE49-F238E27FC236}">
                <a16:creationId xmlns:a16="http://schemas.microsoft.com/office/drawing/2014/main" id="{07B3774B-B7E4-4B54-8EAD-523D8BEA1D33}"/>
              </a:ext>
            </a:extLst>
          </p:cNvPr>
          <p:cNvSpPr txBox="1">
            <a:spLocks/>
          </p:cNvSpPr>
          <p:nvPr/>
        </p:nvSpPr>
        <p:spPr>
          <a:xfrm>
            <a:off x="407900" y="794709"/>
            <a:ext cx="8328200"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R="0" algn="l" rtl="0">
              <a:spcBef>
                <a:spcPts val="0"/>
              </a:spcBef>
              <a:spcAft>
                <a:spcPts val="0"/>
              </a:spcAft>
            </a:pPr>
            <a:r>
              <a:rPr lang="en-US" sz="1400" b="0" i="0" dirty="0">
                <a:solidFill>
                  <a:srgbClr val="FFFFFF"/>
                </a:solidFill>
                <a:effectLst/>
                <a:latin typeface="Aharoni" panose="02010803020104030203" pitchFamily="2" charset="-79"/>
                <a:ea typeface="Arial" panose="020B0604020202020204" pitchFamily="34" charset="0"/>
                <a:cs typeface="Aharoni" panose="02010803020104030203" pitchFamily="2" charset="-79"/>
              </a:rPr>
              <a:t> 	A </a:t>
            </a:r>
            <a:r>
              <a:rPr lang="en-US" sz="1400" b="0" i="0" dirty="0">
                <a:solidFill>
                  <a:srgbClr val="3969EA"/>
                </a:solidFill>
                <a:effectLst/>
                <a:latin typeface="Aharoni" panose="02010803020104030203" pitchFamily="2" charset="-79"/>
                <a:ea typeface="Arial" panose="020B0604020202020204" pitchFamily="34" charset="0"/>
                <a:cs typeface="Aharoni" panose="02010803020104030203" pitchFamily="2" charset="-79"/>
              </a:rPr>
              <a:t>dataset</a:t>
            </a:r>
            <a:r>
              <a:rPr lang="en-US" sz="1400" b="0" i="0" dirty="0">
                <a:solidFill>
                  <a:srgbClr val="FFFFFF"/>
                </a:solidFill>
                <a:effectLst/>
                <a:latin typeface="Aharoni" panose="02010803020104030203" pitchFamily="2" charset="-79"/>
                <a:ea typeface="Arial" panose="020B0604020202020204" pitchFamily="34" charset="0"/>
                <a:cs typeface="Aharoni" panose="02010803020104030203" pitchFamily="2" charset="-79"/>
              </a:rPr>
              <a:t> is a collection of data, in often organized  tabular form, that represents information. It can include various types of data, such as numbers, text, images, or any other data type , While a </a:t>
            </a:r>
            <a:r>
              <a:rPr lang="en-US" sz="1400" b="0" i="0" dirty="0" err="1">
                <a:solidFill>
                  <a:srgbClr val="3969EA"/>
                </a:solidFill>
                <a:effectLst/>
                <a:latin typeface="Aharoni" panose="02010803020104030203" pitchFamily="2" charset="-79"/>
                <a:ea typeface="Arial" panose="020B0604020202020204" pitchFamily="34" charset="0"/>
                <a:cs typeface="Aharoni" panose="02010803020104030203" pitchFamily="2" charset="-79"/>
              </a:rPr>
              <a:t>DataFrame</a:t>
            </a:r>
            <a:r>
              <a:rPr lang="en-US" sz="1400" b="0" i="0" dirty="0">
                <a:solidFill>
                  <a:srgbClr val="FFFFFF"/>
                </a:solidFill>
                <a:effectLst/>
                <a:latin typeface="Aharoni" panose="02010803020104030203" pitchFamily="2" charset="-79"/>
                <a:ea typeface="Arial" panose="020B0604020202020204" pitchFamily="34" charset="0"/>
                <a:cs typeface="Aharoni" panose="02010803020104030203" pitchFamily="2" charset="-79"/>
              </a:rPr>
              <a:t> is a specific data structure provided by the Pandas library in Python. It is essentially a two-dimensional, tabular data structure with labeled axes (rows and columns).</a:t>
            </a:r>
            <a:endParaRPr lang="en-US" sz="1400" dirty="0">
              <a:effectLst/>
            </a:endParaRPr>
          </a:p>
        </p:txBody>
      </p:sp>
      <p:graphicFrame>
        <p:nvGraphicFramePr>
          <p:cNvPr id="3" name="Table 4">
            <a:extLst>
              <a:ext uri="{FF2B5EF4-FFF2-40B4-BE49-F238E27FC236}">
                <a16:creationId xmlns:a16="http://schemas.microsoft.com/office/drawing/2014/main" id="{DAE32863-1854-4E5A-A2E6-B4613302DFBB}"/>
              </a:ext>
            </a:extLst>
          </p:cNvPr>
          <p:cNvGraphicFramePr>
            <a:graphicFrameLocks noGrp="1"/>
          </p:cNvGraphicFramePr>
          <p:nvPr>
            <p:extLst>
              <p:ext uri="{D42A27DB-BD31-4B8C-83A1-F6EECF244321}">
                <p14:modId xmlns:p14="http://schemas.microsoft.com/office/powerpoint/2010/main" val="968104722"/>
              </p:ext>
            </p:extLst>
          </p:nvPr>
        </p:nvGraphicFramePr>
        <p:xfrm>
          <a:off x="968587" y="2338804"/>
          <a:ext cx="7288106" cy="2595880"/>
        </p:xfrm>
        <a:graphic>
          <a:graphicData uri="http://schemas.openxmlformats.org/drawingml/2006/table">
            <a:tbl>
              <a:tblPr firstRow="1" bandRow="1">
                <a:tableStyleId>{73C316A6-E709-4828-B7C6-50346241C581}</a:tableStyleId>
              </a:tblPr>
              <a:tblGrid>
                <a:gridCol w="1211898">
                  <a:extLst>
                    <a:ext uri="{9D8B030D-6E8A-4147-A177-3AD203B41FA5}">
                      <a16:colId xmlns:a16="http://schemas.microsoft.com/office/drawing/2014/main" val="3339240332"/>
                    </a:ext>
                  </a:extLst>
                </a:gridCol>
                <a:gridCol w="3568832">
                  <a:extLst>
                    <a:ext uri="{9D8B030D-6E8A-4147-A177-3AD203B41FA5}">
                      <a16:colId xmlns:a16="http://schemas.microsoft.com/office/drawing/2014/main" val="2005480738"/>
                    </a:ext>
                  </a:extLst>
                </a:gridCol>
                <a:gridCol w="2507376">
                  <a:extLst>
                    <a:ext uri="{9D8B030D-6E8A-4147-A177-3AD203B41FA5}">
                      <a16:colId xmlns:a16="http://schemas.microsoft.com/office/drawing/2014/main" val="1610942156"/>
                    </a:ext>
                  </a:extLst>
                </a:gridCol>
              </a:tblGrid>
              <a:tr h="370840">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chemeClr val="accent4"/>
                          </a:solidFill>
                          <a:latin typeface="DM Sans"/>
                          <a:cs typeface="Arial"/>
                          <a:sym typeface="Arial"/>
                        </a:rPr>
                        <a:t>Aspect</a:t>
                      </a:r>
                    </a:p>
                  </a:txBody>
                  <a:tcPr anchor="ctr">
                    <a:solidFill>
                      <a:schemeClr val="bg2">
                        <a:lumMod val="50000"/>
                      </a:schemeClr>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chemeClr val="accent4"/>
                          </a:solidFill>
                          <a:latin typeface="DM Sans"/>
                          <a:cs typeface="Arial"/>
                          <a:sym typeface="Arial"/>
                        </a:rPr>
                        <a:t>Dataset</a:t>
                      </a:r>
                    </a:p>
                  </a:txBody>
                  <a:tcPr anchor="ctr">
                    <a:solidFill>
                      <a:schemeClr val="bg2">
                        <a:lumMod val="50000"/>
                      </a:schemeClr>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err="1">
                          <a:solidFill>
                            <a:schemeClr val="accent4"/>
                          </a:solidFill>
                          <a:latin typeface="DM Sans"/>
                          <a:cs typeface="Arial"/>
                          <a:sym typeface="Arial"/>
                        </a:rPr>
                        <a:t>Dataframe</a:t>
                      </a:r>
                      <a:endParaRPr lang="en-US" sz="1400" b="1" i="0" u="none" strike="noStrike" cap="none" dirty="0">
                        <a:solidFill>
                          <a:schemeClr val="accent4"/>
                        </a:solidFill>
                        <a:latin typeface="DM Sans"/>
                        <a:cs typeface="Arial"/>
                        <a:sym typeface="Arial"/>
                      </a:endParaRPr>
                    </a:p>
                  </a:txBody>
                  <a:tcPr anchor="ctr">
                    <a:solidFill>
                      <a:schemeClr val="bg2">
                        <a:lumMod val="50000"/>
                      </a:schemeClr>
                    </a:solidFill>
                  </a:tcPr>
                </a:tc>
                <a:extLst>
                  <a:ext uri="{0D108BD9-81ED-4DB2-BD59-A6C34878D82A}">
                    <a16:rowId xmlns:a16="http://schemas.microsoft.com/office/drawing/2014/main" val="154191352"/>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Definition</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A collection of data in various forms, such as files, tables, images, or text.</a:t>
                      </a:r>
                    </a:p>
                  </a:txBody>
                  <a:tcPr anchor="ctr"/>
                </a:tc>
                <a:tc>
                  <a:txBody>
                    <a:bodyPr/>
                    <a:lstStyle/>
                    <a:p>
                      <a:r>
                        <a:rPr lang="en-US" sz="800" b="0" i="0" u="none" strike="noStrike" cap="none" dirty="0">
                          <a:solidFill>
                            <a:schemeClr val="accent4"/>
                          </a:solidFill>
                          <a:latin typeface="DM Sans"/>
                          <a:cs typeface="Arial"/>
                          <a:sym typeface="Arial"/>
                        </a:rPr>
                        <a:t>A structured, tabular representation of data with rows and columns.</a:t>
                      </a:r>
                    </a:p>
                  </a:txBody>
                  <a:tcPr anchor="ctr"/>
                </a:tc>
                <a:extLst>
                  <a:ext uri="{0D108BD9-81ED-4DB2-BD59-A6C34878D82A}">
                    <a16:rowId xmlns:a16="http://schemas.microsoft.com/office/drawing/2014/main" val="3662105343"/>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Format</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Can include heterogeneous data types (CSV, JSON, images, etc.).</a:t>
                      </a:r>
                    </a:p>
                  </a:txBody>
                  <a:tcPr anchor="ctr"/>
                </a:tc>
                <a:tc>
                  <a:txBody>
                    <a:bodyPr/>
                    <a:lstStyle/>
                    <a:p>
                      <a:r>
                        <a:rPr lang="en-US" sz="800" b="0" i="0" u="none" strike="noStrike" cap="none" dirty="0">
                          <a:solidFill>
                            <a:schemeClr val="accent4"/>
                          </a:solidFill>
                          <a:latin typeface="DM Sans"/>
                          <a:cs typeface="Arial"/>
                          <a:sym typeface="Arial"/>
                        </a:rPr>
                        <a:t>Strictly tabular, like a table in a database</a:t>
                      </a:r>
                    </a:p>
                  </a:txBody>
                  <a:tcPr anchor="ctr"/>
                </a:tc>
                <a:extLst>
                  <a:ext uri="{0D108BD9-81ED-4DB2-BD59-A6C34878D82A}">
                    <a16:rowId xmlns:a16="http://schemas.microsoft.com/office/drawing/2014/main" val="1645110558"/>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Structure</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Unstructured, semi-structured, or structured</a:t>
                      </a:r>
                    </a:p>
                  </a:txBody>
                  <a:tcPr anchor="ctr"/>
                </a:tc>
                <a:tc>
                  <a:txBody>
                    <a:bodyPr/>
                    <a:lstStyle/>
                    <a:p>
                      <a:r>
                        <a:rPr lang="en-US" sz="800" b="0" i="0" u="none" strike="noStrike" cap="none" dirty="0">
                          <a:solidFill>
                            <a:schemeClr val="accent4"/>
                          </a:solidFill>
                          <a:latin typeface="DM Sans"/>
                          <a:cs typeface="Arial"/>
                          <a:sym typeface="Arial"/>
                        </a:rPr>
                        <a:t>Highly structured (rows and columns).</a:t>
                      </a:r>
                    </a:p>
                  </a:txBody>
                  <a:tcPr anchor="ctr"/>
                </a:tc>
                <a:extLst>
                  <a:ext uri="{0D108BD9-81ED-4DB2-BD59-A6C34878D82A}">
                    <a16:rowId xmlns:a16="http://schemas.microsoft.com/office/drawing/2014/main" val="2915344079"/>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Usage</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Used for diverse data storage and management.</a:t>
                      </a:r>
                    </a:p>
                  </a:txBody>
                  <a:tcPr anchor="ctr"/>
                </a:tc>
                <a:tc>
                  <a:txBody>
                    <a:bodyPr/>
                    <a:lstStyle/>
                    <a:p>
                      <a:r>
                        <a:rPr lang="en-US" sz="800" b="0" i="0" u="none" strike="noStrike" cap="none" dirty="0">
                          <a:solidFill>
                            <a:schemeClr val="accent4"/>
                          </a:solidFill>
                          <a:latin typeface="DM Sans"/>
                          <a:cs typeface="Arial"/>
                          <a:sym typeface="Arial"/>
                        </a:rPr>
                        <a:t>Used for data analysis and manipulation.</a:t>
                      </a:r>
                    </a:p>
                  </a:txBody>
                  <a:tcPr anchor="ctr"/>
                </a:tc>
                <a:extLst>
                  <a:ext uri="{0D108BD9-81ED-4DB2-BD59-A6C34878D82A}">
                    <a16:rowId xmlns:a16="http://schemas.microsoft.com/office/drawing/2014/main" val="1678825717"/>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Tools</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Accessed with file systems, databases, or APIs.</a:t>
                      </a:r>
                    </a:p>
                  </a:txBody>
                  <a:tcPr anchor="ctr"/>
                </a:tc>
                <a:tc>
                  <a:txBody>
                    <a:bodyPr/>
                    <a:lstStyle/>
                    <a:p>
                      <a:r>
                        <a:rPr lang="en-US" sz="800" b="0" i="0" u="none" strike="noStrike" cap="none" dirty="0">
                          <a:solidFill>
                            <a:schemeClr val="accent4"/>
                          </a:solidFill>
                          <a:latin typeface="DM Sans"/>
                          <a:cs typeface="Arial"/>
                          <a:sym typeface="Arial"/>
                        </a:rPr>
                        <a:t>A structured, tabular representation of data with rows and columns. Ex: Pandas</a:t>
                      </a:r>
                    </a:p>
                  </a:txBody>
                  <a:tcPr anchor="ctr"/>
                </a:tc>
                <a:extLst>
                  <a:ext uri="{0D108BD9-81ED-4DB2-BD59-A6C34878D82A}">
                    <a16:rowId xmlns:a16="http://schemas.microsoft.com/office/drawing/2014/main" val="63305843"/>
                  </a:ext>
                </a:extLst>
              </a:tr>
              <a:tr h="370840">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chemeClr val="accent4"/>
                          </a:solidFill>
                          <a:latin typeface="DM Sans"/>
                          <a:cs typeface="Arial"/>
                          <a:sym typeface="Arial"/>
                        </a:rPr>
                        <a:t>Examples</a:t>
                      </a:r>
                    </a:p>
                  </a:txBody>
                  <a:tcPr anchor="ctr">
                    <a:solidFill>
                      <a:schemeClr val="bg2">
                        <a:lumMod val="50000"/>
                      </a:schemeClr>
                    </a:solidFill>
                  </a:tcPr>
                </a:tc>
                <a:tc>
                  <a:txBody>
                    <a:bodyPr/>
                    <a:lstStyle/>
                    <a:p>
                      <a:r>
                        <a:rPr lang="en-US" sz="800" b="0" i="0" u="none" strike="noStrike" cap="none" dirty="0">
                          <a:solidFill>
                            <a:schemeClr val="accent4"/>
                          </a:solidFill>
                          <a:latin typeface="DM Sans"/>
                          <a:cs typeface="Arial"/>
                          <a:sym typeface="Arial"/>
                        </a:rPr>
                        <a:t>A folder with images, CSV files, and logs.</a:t>
                      </a:r>
                    </a:p>
                  </a:txBody>
                  <a:tcPr anchor="ctr"/>
                </a:tc>
                <a:tc>
                  <a:txBody>
                    <a:bodyPr/>
                    <a:lstStyle/>
                    <a:p>
                      <a:r>
                        <a:rPr lang="en-US" sz="800" b="0" i="0" u="none" strike="noStrike" cap="none" dirty="0">
                          <a:solidFill>
                            <a:schemeClr val="accent4"/>
                          </a:solidFill>
                          <a:latin typeface="DM Sans"/>
                          <a:cs typeface="Arial"/>
                          <a:sym typeface="Arial"/>
                        </a:rPr>
                        <a:t>Pandas </a:t>
                      </a:r>
                      <a:r>
                        <a:rPr lang="en-US" sz="800" b="0" i="0" u="none" strike="noStrike" cap="none" dirty="0" err="1">
                          <a:solidFill>
                            <a:schemeClr val="accent4"/>
                          </a:solidFill>
                          <a:latin typeface="DM Sans"/>
                          <a:cs typeface="Arial"/>
                          <a:sym typeface="Arial"/>
                        </a:rPr>
                        <a:t>DataFrame</a:t>
                      </a:r>
                      <a:r>
                        <a:rPr lang="en-US" sz="800" b="0" i="0" u="none" strike="noStrike" cap="none" dirty="0">
                          <a:solidFill>
                            <a:schemeClr val="accent4"/>
                          </a:solidFill>
                          <a:latin typeface="DM Sans"/>
                          <a:cs typeface="Arial"/>
                          <a:sym typeface="Arial"/>
                        </a:rPr>
                        <a:t>: </a:t>
                      </a:r>
                      <a:r>
                        <a:rPr lang="en-US" sz="800" b="0" i="0" u="none" strike="noStrike" cap="none" dirty="0" err="1">
                          <a:solidFill>
                            <a:schemeClr val="accent4"/>
                          </a:solidFill>
                          <a:latin typeface="DM Sans"/>
                          <a:cs typeface="Arial"/>
                          <a:sym typeface="Arial"/>
                        </a:rPr>
                        <a:t>pd.DataFrame</a:t>
                      </a:r>
                      <a:r>
                        <a:rPr lang="en-US" sz="800" b="0" i="0" u="none" strike="noStrike" cap="none" dirty="0">
                          <a:solidFill>
                            <a:schemeClr val="accent4"/>
                          </a:solidFill>
                          <a:latin typeface="DM Sans"/>
                          <a:cs typeface="Arial"/>
                          <a:sym typeface="Arial"/>
                        </a:rPr>
                        <a:t>(data) in Python.</a:t>
                      </a:r>
                    </a:p>
                  </a:txBody>
                  <a:tcPr anchor="ctr"/>
                </a:tc>
                <a:extLst>
                  <a:ext uri="{0D108BD9-81ED-4DB2-BD59-A6C34878D82A}">
                    <a16:rowId xmlns:a16="http://schemas.microsoft.com/office/drawing/2014/main" val="262054375"/>
                  </a:ext>
                </a:extLst>
              </a:tr>
            </a:tbl>
          </a:graphicData>
        </a:graphic>
      </p:graphicFrame>
    </p:spTree>
    <p:extLst>
      <p:ext uri="{BB962C8B-B14F-4D97-AF65-F5344CB8AC3E}">
        <p14:creationId xmlns:p14="http://schemas.microsoft.com/office/powerpoint/2010/main" val="271255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448074" y="3175879"/>
            <a:ext cx="7024756" cy="915900"/>
          </a:xfrm>
          <a:prstGeom prst="rect">
            <a:avLst/>
          </a:prstGeom>
        </p:spPr>
        <p:txBody>
          <a:bodyPr spcFirstLastPara="1" wrap="square" lIns="91425" tIns="91425" rIns="91425" bIns="91425" anchor="ctr" anchorCtr="0">
            <a:noAutofit/>
          </a:bodyPr>
          <a:lstStyle/>
          <a:p>
            <a:r>
              <a:rPr lang="en" sz="5400" dirty="0"/>
              <a:t>07.</a:t>
            </a:r>
            <a:r>
              <a:rPr lang="en-US" sz="5400" dirty="0"/>
              <a:t> Python Important libraries</a:t>
            </a:r>
            <a:br>
              <a:rPr lang="en-US" sz="1800" dirty="0">
                <a:effectLst/>
              </a:rPr>
            </a:br>
            <a:br>
              <a:rPr lang="en-US" sz="5400" dirty="0"/>
            </a:br>
            <a:br>
              <a:rPr lang="en-US" sz="5400" dirty="0"/>
            </a:br>
            <a:endParaRPr lang="en"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8415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700545" y="875418"/>
            <a:ext cx="7523397" cy="6299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NumPy</a:t>
            </a:r>
            <a:r>
              <a:rPr lang="en-US" sz="1200" dirty="0"/>
              <a:t> (Numerical Python) is a powerful library in Python that provides support for numerical computations and handling large multi-dimensional arrays and matrices. It is widely used in data science, machine learning, and scientific computing due to its speed, efficiency, and extensive functionality.</a:t>
            </a:r>
            <a:endParaRPr sz="2000" dirty="0">
              <a:solidFill>
                <a:schemeClr val="lt1"/>
              </a:solidFill>
            </a:endParaRPr>
          </a:p>
        </p:txBody>
      </p:sp>
      <p:grpSp>
        <p:nvGrpSpPr>
          <p:cNvPr id="1774" name="Google Shape;1774;p50"/>
          <p:cNvGrpSpPr/>
          <p:nvPr/>
        </p:nvGrpSpPr>
        <p:grpSpPr>
          <a:xfrm>
            <a:off x="-45322" y="4509655"/>
            <a:ext cx="1120096" cy="647016"/>
            <a:chOff x="5636496" y="3386160"/>
            <a:chExt cx="3507371" cy="1757170"/>
          </a:xfrm>
        </p:grpSpPr>
        <p:grpSp>
          <p:nvGrpSpPr>
            <p:cNvPr id="1775" name="Google Shape;1775;p50"/>
            <p:cNvGrpSpPr/>
            <p:nvPr/>
          </p:nvGrpSpPr>
          <p:grpSpPr>
            <a:xfrm>
              <a:off x="5636496" y="4387612"/>
              <a:ext cx="3507371" cy="755718"/>
              <a:chOff x="-3987275" y="2957386"/>
              <a:chExt cx="6964598" cy="1500632"/>
            </a:xfrm>
          </p:grpSpPr>
          <p:sp>
            <p:nvSpPr>
              <p:cNvPr id="1776" name="Google Shape;1776;p50"/>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p:cNvGrpSpPr/>
            <p:nvPr/>
          </p:nvGrpSpPr>
          <p:grpSpPr>
            <a:xfrm>
              <a:off x="7037356" y="3386160"/>
              <a:ext cx="1635854" cy="1422864"/>
              <a:chOff x="3766006" y="451700"/>
              <a:chExt cx="3615946" cy="3145146"/>
            </a:xfrm>
          </p:grpSpPr>
          <p:sp>
            <p:nvSpPr>
              <p:cNvPr id="1784" name="Google Shape;1784;p50"/>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p:cNvGrpSpPr/>
          <p:nvPr/>
        </p:nvGrpSpPr>
        <p:grpSpPr>
          <a:xfrm flipH="1">
            <a:off x="2560320" y="131602"/>
            <a:ext cx="876690"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72751" y="369695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F5C0AE1-6A15-AD7F-8B9B-C7B1E62BE3A5}"/>
              </a:ext>
            </a:extLst>
          </p:cNvPr>
          <p:cNvSpPr txBox="1"/>
          <p:nvPr/>
        </p:nvSpPr>
        <p:spPr>
          <a:xfrm>
            <a:off x="652447" y="1852298"/>
            <a:ext cx="7568299" cy="2569934"/>
          </a:xfrm>
          <a:prstGeom prst="rect">
            <a:avLst/>
          </a:prstGeom>
          <a:noFill/>
        </p:spPr>
        <p:txBody>
          <a:bodyPr wrap="square" rtlCol="0">
            <a:spAutoFit/>
          </a:bodyPr>
          <a:lstStyle/>
          <a:p>
            <a:r>
              <a:rPr lang="en-US" sz="1200" b="1" dirty="0">
                <a:solidFill>
                  <a:schemeClr val="accent4"/>
                </a:solidFill>
                <a:latin typeface="DM Sans"/>
                <a:sym typeface="DM Sans"/>
              </a:rPr>
              <a:t>Numpy </a:t>
            </a:r>
            <a:r>
              <a:rPr lang="en" sz="1200" b="1" dirty="0">
                <a:solidFill>
                  <a:schemeClr val="accent4"/>
                </a:solidFill>
                <a:latin typeface="DM Sans"/>
                <a:sym typeface="DM Sans"/>
              </a:rPr>
              <a:t>Popular functions and methods:</a:t>
            </a:r>
          </a:p>
          <a:p>
            <a:endParaRPr lang="en-US" sz="1050" dirty="0">
              <a:solidFill>
                <a:schemeClr val="tx2"/>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Shape : </a:t>
            </a:r>
            <a:r>
              <a:rPr lang="en-US" sz="1050" dirty="0">
                <a:solidFill>
                  <a:schemeClr val="bg1"/>
                </a:solidFill>
                <a:latin typeface="Aharoni" panose="02010803020104030203" pitchFamily="2" charset="-79"/>
                <a:cs typeface="Aharoni" panose="02010803020104030203" pitchFamily="2" charset="-79"/>
              </a:rPr>
              <a:t>Returns the shape of an array or reshapes it.</a:t>
            </a:r>
          </a:p>
          <a:p>
            <a:endParaRPr lang="en-US" sz="1050" dirty="0">
              <a:solidFill>
                <a:schemeClr val="bg1"/>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head() : </a:t>
            </a:r>
            <a:r>
              <a:rPr lang="en-US" sz="1050" dirty="0">
                <a:solidFill>
                  <a:schemeClr val="bg1"/>
                </a:solidFill>
                <a:latin typeface="Aharoni" panose="02010803020104030203" pitchFamily="2" charset="-79"/>
                <a:cs typeface="Aharoni" panose="02010803020104030203" pitchFamily="2" charset="-79"/>
              </a:rPr>
              <a:t>and tail() : Returns the first or last n rows of a </a:t>
            </a:r>
            <a:r>
              <a:rPr lang="en-US" sz="1050" dirty="0" err="1">
                <a:solidFill>
                  <a:schemeClr val="bg1"/>
                </a:solidFill>
                <a:latin typeface="Aharoni" panose="02010803020104030203" pitchFamily="2" charset="-79"/>
                <a:cs typeface="Aharoni" panose="02010803020104030203" pitchFamily="2" charset="-79"/>
              </a:rPr>
              <a:t>DataFrame</a:t>
            </a:r>
            <a:r>
              <a:rPr lang="en-US" sz="1050" dirty="0">
                <a:solidFill>
                  <a:schemeClr val="bg1"/>
                </a:solidFill>
                <a:latin typeface="Aharoni" panose="02010803020104030203" pitchFamily="2" charset="-79"/>
                <a:cs typeface="Aharoni" panose="02010803020104030203" pitchFamily="2" charset="-79"/>
              </a:rPr>
              <a:t>, useful for quick data inspection.</a:t>
            </a:r>
          </a:p>
          <a:p>
            <a:endParaRPr lang="en-US" sz="1050" dirty="0">
              <a:solidFill>
                <a:schemeClr val="bg1"/>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Sum() : </a:t>
            </a:r>
            <a:r>
              <a:rPr lang="en-US" sz="1050" dirty="0">
                <a:solidFill>
                  <a:schemeClr val="bg1"/>
                </a:solidFill>
                <a:latin typeface="Aharoni" panose="02010803020104030203" pitchFamily="2" charset="-79"/>
                <a:cs typeface="Aharoni" panose="02010803020104030203" pitchFamily="2" charset="-79"/>
              </a:rPr>
              <a:t>Computes the sum of array elements.</a:t>
            </a:r>
          </a:p>
          <a:p>
            <a:endParaRPr lang="en-US" sz="1050" dirty="0">
              <a:solidFill>
                <a:schemeClr val="tx2"/>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Mean() : </a:t>
            </a:r>
            <a:r>
              <a:rPr lang="en-US" sz="1050" dirty="0">
                <a:solidFill>
                  <a:schemeClr val="bg1"/>
                </a:solidFill>
                <a:latin typeface="Aharoni" panose="02010803020104030203" pitchFamily="2" charset="-79"/>
                <a:cs typeface="Aharoni" panose="02010803020104030203" pitchFamily="2" charset="-79"/>
              </a:rPr>
              <a:t>Computes the mean of array elements.</a:t>
            </a:r>
          </a:p>
          <a:p>
            <a:endParaRPr lang="en-US" sz="1050" dirty="0">
              <a:solidFill>
                <a:schemeClr val="tx2"/>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Max() : </a:t>
            </a:r>
            <a:r>
              <a:rPr lang="en-US" sz="1050" dirty="0">
                <a:solidFill>
                  <a:schemeClr val="bg1"/>
                </a:solidFill>
                <a:latin typeface="Aharoni" panose="02010803020104030203" pitchFamily="2" charset="-79"/>
                <a:cs typeface="Aharoni" panose="02010803020104030203" pitchFamily="2" charset="-79"/>
              </a:rPr>
              <a:t>Computes the max value</a:t>
            </a:r>
            <a:endParaRPr lang="en-US" sz="1050" dirty="0">
              <a:solidFill>
                <a:schemeClr val="tx2"/>
              </a:solidFill>
              <a:latin typeface="Aharoni" panose="02010803020104030203" pitchFamily="2" charset="-79"/>
              <a:cs typeface="Aharoni" panose="02010803020104030203" pitchFamily="2" charset="-79"/>
            </a:endParaRPr>
          </a:p>
          <a:p>
            <a:endParaRPr lang="en-US" sz="1050" dirty="0">
              <a:solidFill>
                <a:schemeClr val="tx2"/>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Min() : </a:t>
            </a:r>
            <a:r>
              <a:rPr lang="en-US" sz="1050" dirty="0">
                <a:solidFill>
                  <a:schemeClr val="bg1"/>
                </a:solidFill>
                <a:latin typeface="Aharoni" panose="02010803020104030203" pitchFamily="2" charset="-79"/>
                <a:cs typeface="Aharoni" panose="02010803020104030203" pitchFamily="2" charset="-79"/>
              </a:rPr>
              <a:t>Computes the min value</a:t>
            </a:r>
            <a:endParaRPr lang="en-US" sz="1050" dirty="0">
              <a:solidFill>
                <a:schemeClr val="tx2"/>
              </a:solidFill>
              <a:latin typeface="Aharoni" panose="02010803020104030203" pitchFamily="2" charset="-79"/>
              <a:cs typeface="Aharoni" panose="02010803020104030203" pitchFamily="2" charset="-79"/>
            </a:endParaRPr>
          </a:p>
          <a:p>
            <a:endParaRPr lang="en-US" sz="1050" dirty="0">
              <a:solidFill>
                <a:schemeClr val="tx2"/>
              </a:solidFill>
              <a:latin typeface="Aharoni" panose="02010803020104030203" pitchFamily="2" charset="-79"/>
              <a:cs typeface="Aharoni" panose="02010803020104030203" pitchFamily="2" charset="-79"/>
            </a:endParaRPr>
          </a:p>
          <a:p>
            <a:r>
              <a:rPr lang="en-US" sz="1050" dirty="0">
                <a:solidFill>
                  <a:schemeClr val="tx2"/>
                </a:solidFill>
                <a:latin typeface="Aharoni" panose="02010803020104030203" pitchFamily="2" charset="-79"/>
                <a:cs typeface="Aharoni" panose="02010803020104030203" pitchFamily="2" charset="-79"/>
              </a:rPr>
              <a:t>Mode() : </a:t>
            </a:r>
            <a:r>
              <a:rPr lang="en-US" sz="1050" dirty="0">
                <a:solidFill>
                  <a:schemeClr val="bg1"/>
                </a:solidFill>
                <a:latin typeface="Aharoni" panose="02010803020104030203" pitchFamily="2" charset="-79"/>
                <a:cs typeface="Aharoni" panose="02010803020104030203" pitchFamily="2" charset="-79"/>
              </a:rPr>
              <a:t>Computes the most frequent value </a:t>
            </a:r>
          </a:p>
        </p:txBody>
      </p:sp>
      <p:sp>
        <p:nvSpPr>
          <p:cNvPr id="60" name="Google Shape;1460;p37">
            <a:extLst>
              <a:ext uri="{FF2B5EF4-FFF2-40B4-BE49-F238E27FC236}">
                <a16:creationId xmlns:a16="http://schemas.microsoft.com/office/drawing/2014/main" id="{F79BB365-8D5F-4EAE-A3AD-C8F2F9126823}"/>
              </a:ext>
            </a:extLst>
          </p:cNvPr>
          <p:cNvSpPr txBox="1">
            <a:spLocks/>
          </p:cNvSpPr>
          <p:nvPr/>
        </p:nvSpPr>
        <p:spPr>
          <a:xfrm>
            <a:off x="321347" y="208816"/>
            <a:ext cx="8328200"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1. Numpy</a:t>
            </a:r>
          </a:p>
        </p:txBody>
      </p:sp>
    </p:spTree>
    <p:extLst>
      <p:ext uri="{BB962C8B-B14F-4D97-AF65-F5344CB8AC3E}">
        <p14:creationId xmlns:p14="http://schemas.microsoft.com/office/powerpoint/2010/main" val="32392464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grpSp>
        <p:nvGrpSpPr>
          <p:cNvPr id="1811" name="Google Shape;1811;p50"/>
          <p:cNvGrpSpPr/>
          <p:nvPr/>
        </p:nvGrpSpPr>
        <p:grpSpPr>
          <a:xfrm rot="20451786">
            <a:off x="7632330" y="1527883"/>
            <a:ext cx="890914"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F5C0AE1-6A15-AD7F-8B9B-C7B1E62BE3A5}"/>
              </a:ext>
            </a:extLst>
          </p:cNvPr>
          <p:cNvSpPr txBox="1"/>
          <p:nvPr/>
        </p:nvSpPr>
        <p:spPr>
          <a:xfrm>
            <a:off x="473887" y="1241680"/>
            <a:ext cx="7568299" cy="3831818"/>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900" b="1" dirty="0">
                <a:solidFill>
                  <a:schemeClr val="accent4"/>
                </a:solidFill>
                <a:latin typeface="DM Sans"/>
                <a:sym typeface="DM Sans"/>
              </a:rPr>
              <a:t>Operations in Pandas are typically not in place </a:t>
            </a:r>
            <a:r>
              <a:rPr lang="en-US" sz="900" b="1" dirty="0">
                <a:solidFill>
                  <a:schemeClr val="tx2">
                    <a:lumMod val="60000"/>
                    <a:lumOff val="40000"/>
                  </a:schemeClr>
                </a:solidFill>
                <a:latin typeface="DM Sans"/>
                <a:sym typeface="DM Sans"/>
              </a:rPr>
              <a:t>(that is, they return a new </a:t>
            </a:r>
            <a:br>
              <a:rPr lang="en-US" sz="900" b="1" dirty="0">
                <a:solidFill>
                  <a:schemeClr val="tx2">
                    <a:lumMod val="60000"/>
                    <a:lumOff val="40000"/>
                  </a:schemeClr>
                </a:solidFill>
                <a:latin typeface="DM Sans"/>
                <a:sym typeface="DM Sans"/>
              </a:rPr>
            </a:br>
            <a:r>
              <a:rPr lang="en-US" sz="900" b="1" dirty="0">
                <a:solidFill>
                  <a:schemeClr val="tx2">
                    <a:lumMod val="60000"/>
                    <a:lumOff val="40000"/>
                  </a:schemeClr>
                </a:solidFill>
                <a:latin typeface="DM Sans"/>
                <a:sym typeface="DM Sans"/>
              </a:rPr>
              <a:t>modified </a:t>
            </a:r>
            <a:r>
              <a:rPr lang="en-US" sz="900" b="1" dirty="0" err="1">
                <a:solidFill>
                  <a:schemeClr val="tx2">
                    <a:lumMod val="60000"/>
                    <a:lumOff val="40000"/>
                  </a:schemeClr>
                </a:solidFill>
                <a:latin typeface="DM Sans"/>
                <a:sym typeface="DM Sans"/>
              </a:rPr>
              <a:t>DataFrame</a:t>
            </a:r>
            <a:r>
              <a:rPr lang="en-US" sz="900" b="1" dirty="0">
                <a:solidFill>
                  <a:schemeClr val="tx2">
                    <a:lumMod val="60000"/>
                    <a:lumOff val="40000"/>
                  </a:schemeClr>
                </a:solidFill>
                <a:latin typeface="DM Sans"/>
                <a:sym typeface="DM Sans"/>
              </a:rPr>
              <a:t>, rather than modifying an existing one)</a:t>
            </a:r>
            <a:br>
              <a:rPr lang="en-US" sz="900" b="1" dirty="0">
                <a:solidFill>
                  <a:schemeClr val="accent4"/>
                </a:solidFill>
                <a:latin typeface="DM Sans"/>
                <a:sym typeface="DM Sans"/>
              </a:rPr>
            </a:br>
            <a:r>
              <a:rPr lang="en-US" sz="900" b="1" dirty="0">
                <a:solidFill>
                  <a:schemeClr val="accent4"/>
                </a:solidFill>
                <a:latin typeface="DM Sans"/>
                <a:sym typeface="DM Sans"/>
              </a:rPr>
              <a:t> ➢Use the “</a:t>
            </a:r>
            <a:r>
              <a:rPr lang="en-US" sz="900" b="1" dirty="0" err="1">
                <a:solidFill>
                  <a:schemeClr val="accent4"/>
                </a:solidFill>
                <a:latin typeface="DM Sans"/>
                <a:sym typeface="DM Sans"/>
              </a:rPr>
              <a:t>inplace</a:t>
            </a:r>
            <a:r>
              <a:rPr lang="en-US" sz="900" b="1" dirty="0">
                <a:solidFill>
                  <a:schemeClr val="accent4"/>
                </a:solidFill>
                <a:latin typeface="DM Sans"/>
                <a:sym typeface="DM Sans"/>
              </a:rPr>
              <a:t>” flag to make them done in place</a:t>
            </a:r>
            <a:br>
              <a:rPr lang="en-US" sz="900" b="1" dirty="0">
                <a:solidFill>
                  <a:schemeClr val="accent4"/>
                </a:solidFill>
                <a:latin typeface="DM Sans"/>
                <a:sym typeface="DM Sans"/>
              </a:rPr>
            </a:br>
            <a:r>
              <a:rPr lang="en-US" sz="900" b="1" dirty="0">
                <a:solidFill>
                  <a:schemeClr val="accent4"/>
                </a:solidFill>
                <a:latin typeface="DM Sans"/>
                <a:sym typeface="DM Sans"/>
              </a:rPr>
              <a:t> ➢If you select a single row or column in a Pandas </a:t>
            </a:r>
            <a:r>
              <a:rPr lang="en-US" sz="900" b="1" dirty="0" err="1">
                <a:solidFill>
                  <a:schemeClr val="accent4"/>
                </a:solidFill>
                <a:latin typeface="DM Sans"/>
                <a:sym typeface="DM Sans"/>
              </a:rPr>
              <a:t>DataFrame</a:t>
            </a:r>
            <a:r>
              <a:rPr lang="en-US" sz="900" b="1" dirty="0">
                <a:solidFill>
                  <a:schemeClr val="accent4"/>
                </a:solidFill>
                <a:latin typeface="DM Sans"/>
                <a:sym typeface="DM Sans"/>
              </a:rPr>
              <a:t>, this will return a </a:t>
            </a:r>
            <a:br>
              <a:rPr lang="en-US" sz="900" b="1" dirty="0">
                <a:solidFill>
                  <a:schemeClr val="accent4"/>
                </a:solidFill>
                <a:latin typeface="DM Sans"/>
                <a:sym typeface="DM Sans"/>
              </a:rPr>
            </a:br>
            <a:r>
              <a:rPr lang="en-US" sz="900" b="1" dirty="0">
                <a:solidFill>
                  <a:schemeClr val="accent4"/>
                </a:solidFill>
                <a:latin typeface="DM Sans"/>
                <a:sym typeface="DM Sans"/>
              </a:rPr>
              <a:t>“Series” object, which is like a one-dimensional </a:t>
            </a:r>
            <a:r>
              <a:rPr lang="en-US" sz="900" b="1" dirty="0" err="1">
                <a:solidFill>
                  <a:schemeClr val="accent4"/>
                </a:solidFill>
                <a:latin typeface="DM Sans"/>
                <a:sym typeface="DM Sans"/>
              </a:rPr>
              <a:t>DataFrame</a:t>
            </a:r>
            <a:r>
              <a:rPr lang="en-US" sz="900" b="1" dirty="0">
                <a:solidFill>
                  <a:schemeClr val="accent4"/>
                </a:solidFill>
                <a:latin typeface="DM Sans"/>
                <a:sym typeface="DM Sans"/>
              </a:rPr>
              <a:t> (it has only an </a:t>
            </a:r>
            <a:br>
              <a:rPr lang="en-US" sz="900" b="1" dirty="0">
                <a:solidFill>
                  <a:schemeClr val="accent4"/>
                </a:solidFill>
                <a:latin typeface="DM Sans"/>
                <a:sym typeface="DM Sans"/>
              </a:rPr>
            </a:br>
            <a:r>
              <a:rPr lang="en-US" sz="900" b="1" dirty="0">
                <a:solidFill>
                  <a:schemeClr val="accent4"/>
                </a:solidFill>
                <a:latin typeface="DM Sans"/>
                <a:sym typeface="DM Sans"/>
              </a:rPr>
              <a:t>index and corresponding values, not multiple columns)</a:t>
            </a:r>
          </a:p>
          <a:p>
            <a:pPr>
              <a:buClr>
                <a:schemeClr val="bg1"/>
              </a:buClr>
            </a:pPr>
            <a:endParaRPr lang="en-US" sz="900" b="1" dirty="0">
              <a:solidFill>
                <a:schemeClr val="accent4"/>
              </a:solidFill>
              <a:latin typeface="DM Sans"/>
              <a:sym typeface="DM Sans"/>
            </a:endParaRPr>
          </a:p>
          <a:p>
            <a:pPr>
              <a:buClr>
                <a:schemeClr val="bg1"/>
              </a:buClr>
            </a:pPr>
            <a:endParaRPr lang="en-US" sz="900" b="1" dirty="0">
              <a:solidFill>
                <a:schemeClr val="accent4"/>
              </a:solidFill>
              <a:latin typeface="DM Sans"/>
              <a:sym typeface="DM Sans"/>
            </a:endParaRPr>
          </a:p>
          <a:p>
            <a:pPr marL="171450" indent="-171450">
              <a:buClr>
                <a:schemeClr val="bg1"/>
              </a:buClr>
              <a:buFont typeface="Arial" panose="020B0604020202020204" pitchFamily="34" charset="0"/>
              <a:buChar char="•"/>
            </a:pPr>
            <a:r>
              <a:rPr lang="en-US" sz="900" b="1" dirty="0">
                <a:solidFill>
                  <a:schemeClr val="accent4"/>
                </a:solidFill>
                <a:latin typeface="DM Sans"/>
                <a:sym typeface="DM Sans"/>
              </a:rPr>
              <a:t>P</a:t>
            </a:r>
            <a:r>
              <a:rPr lang="en" sz="900" b="1" dirty="0">
                <a:solidFill>
                  <a:schemeClr val="accent4"/>
                </a:solidFill>
                <a:latin typeface="DM Sans"/>
                <a:sym typeface="DM Sans"/>
              </a:rPr>
              <a:t>andas Popular functions and methods:</a:t>
            </a:r>
            <a:endParaRPr lang="en-US" sz="900" dirty="0">
              <a:solidFill>
                <a:schemeClr val="tx2"/>
              </a:solidFill>
              <a:latin typeface="Aharoni" panose="02010803020104030203" pitchFamily="2" charset="-79"/>
              <a:cs typeface="Aharoni" panose="02010803020104030203" pitchFamily="2" charset="-79"/>
            </a:endParaRPr>
          </a:p>
          <a:p>
            <a:r>
              <a:rPr lang="en-US" sz="900" dirty="0" err="1">
                <a:solidFill>
                  <a:schemeClr val="tx2"/>
                </a:solidFill>
                <a:latin typeface="Aharoni" panose="02010803020104030203" pitchFamily="2" charset="-79"/>
                <a:cs typeface="Aharoni" panose="02010803020104030203" pitchFamily="2" charset="-79"/>
              </a:rPr>
              <a:t>read_csv</a:t>
            </a:r>
            <a:r>
              <a:rPr lang="en-US" sz="900" dirty="0">
                <a:solidFill>
                  <a:schemeClr val="tx2"/>
                </a:solidFill>
                <a:latin typeface="Aharoni" panose="02010803020104030203" pitchFamily="2" charset="-79"/>
                <a:cs typeface="Aharoni" panose="02010803020104030203" pitchFamily="2" charset="-79"/>
              </a:rPr>
              <a:t>() </a:t>
            </a:r>
            <a:r>
              <a:rPr lang="en-US" sz="900" dirty="0">
                <a:solidFill>
                  <a:schemeClr val="bg1"/>
                </a:solidFill>
                <a:latin typeface="Aharoni" panose="02010803020104030203" pitchFamily="2" charset="-79"/>
                <a:cs typeface="Aharoni" panose="02010803020104030203" pitchFamily="2" charset="-79"/>
              </a:rPr>
              <a:t>: Reads data from a CSV file into a Pandas </a:t>
            </a:r>
            <a:r>
              <a:rPr lang="en-US" sz="900" dirty="0" err="1">
                <a:solidFill>
                  <a:schemeClr val="bg1"/>
                </a:solidFill>
                <a:latin typeface="Aharoni" panose="02010803020104030203" pitchFamily="2" charset="-79"/>
                <a:cs typeface="Aharoni" panose="02010803020104030203" pitchFamily="2" charset="-79"/>
              </a:rPr>
              <a:t>DataFrame</a:t>
            </a:r>
            <a:endParaRPr lang="en-US" sz="900" dirty="0">
              <a:solidFill>
                <a:schemeClr val="bg1"/>
              </a:solidFill>
              <a:latin typeface="Aharoni" panose="02010803020104030203" pitchFamily="2" charset="-79"/>
              <a:cs typeface="Aharoni" panose="02010803020104030203" pitchFamily="2" charset="-79"/>
            </a:endParaRPr>
          </a:p>
          <a:p>
            <a:endParaRPr lang="en-US" sz="900" dirty="0">
              <a:solidFill>
                <a:schemeClr val="bg1"/>
              </a:solidFill>
              <a:latin typeface="Aharoni" panose="02010803020104030203" pitchFamily="2" charset="-79"/>
              <a:cs typeface="Aharoni" panose="02010803020104030203" pitchFamily="2" charset="-79"/>
            </a:endParaRPr>
          </a:p>
          <a:p>
            <a:r>
              <a:rPr lang="en-US" sz="900" dirty="0">
                <a:solidFill>
                  <a:schemeClr val="tx2"/>
                </a:solidFill>
                <a:latin typeface="Aharoni" panose="02010803020104030203" pitchFamily="2" charset="-79"/>
                <a:cs typeface="Aharoni" panose="02010803020104030203" pitchFamily="2" charset="-79"/>
              </a:rPr>
              <a:t>head() and tail() </a:t>
            </a:r>
            <a:r>
              <a:rPr lang="en-US" sz="900" dirty="0">
                <a:solidFill>
                  <a:schemeClr val="bg1"/>
                </a:solidFill>
                <a:latin typeface="Aharoni" panose="02010803020104030203" pitchFamily="2" charset="-79"/>
                <a:cs typeface="Aharoni" panose="02010803020104030203" pitchFamily="2" charset="-79"/>
              </a:rPr>
              <a:t>: Returns the first or last n rows of a </a:t>
            </a:r>
            <a:r>
              <a:rPr lang="en-US" sz="900" dirty="0" err="1">
                <a:solidFill>
                  <a:schemeClr val="bg1"/>
                </a:solidFill>
                <a:latin typeface="Aharoni" panose="02010803020104030203" pitchFamily="2" charset="-79"/>
                <a:cs typeface="Aharoni" panose="02010803020104030203" pitchFamily="2" charset="-79"/>
              </a:rPr>
              <a:t>DataFrame</a:t>
            </a:r>
            <a:r>
              <a:rPr lang="en-US" sz="900" dirty="0">
                <a:solidFill>
                  <a:schemeClr val="bg1"/>
                </a:solidFill>
                <a:latin typeface="Aharoni" panose="02010803020104030203" pitchFamily="2" charset="-79"/>
                <a:cs typeface="Aharoni" panose="02010803020104030203" pitchFamily="2" charset="-79"/>
              </a:rPr>
              <a:t>, useful for quick data inspection.</a:t>
            </a:r>
          </a:p>
          <a:p>
            <a:endParaRPr lang="en-US" sz="900" dirty="0">
              <a:solidFill>
                <a:schemeClr val="bg1"/>
              </a:solidFill>
              <a:latin typeface="Aharoni" panose="02010803020104030203" pitchFamily="2" charset="-79"/>
              <a:cs typeface="Aharoni" panose="02010803020104030203" pitchFamily="2" charset="-79"/>
            </a:endParaRPr>
          </a:p>
          <a:p>
            <a:r>
              <a:rPr lang="en-US" sz="900" dirty="0">
                <a:solidFill>
                  <a:schemeClr val="tx2"/>
                </a:solidFill>
                <a:latin typeface="Aharoni" panose="02010803020104030203" pitchFamily="2" charset="-79"/>
                <a:cs typeface="Aharoni" panose="02010803020104030203" pitchFamily="2" charset="-79"/>
              </a:rPr>
              <a:t>Info() </a:t>
            </a:r>
            <a:r>
              <a:rPr lang="en-US" sz="900" dirty="0">
                <a:solidFill>
                  <a:schemeClr val="bg1"/>
                </a:solidFill>
                <a:latin typeface="Aharoni" panose="02010803020104030203" pitchFamily="2" charset="-79"/>
                <a:cs typeface="Aharoni" panose="02010803020104030203" pitchFamily="2" charset="-79"/>
              </a:rPr>
              <a:t>: Provides a concise summary of a </a:t>
            </a:r>
            <a:r>
              <a:rPr lang="en-US" sz="900" dirty="0" err="1">
                <a:solidFill>
                  <a:schemeClr val="bg1"/>
                </a:solidFill>
                <a:latin typeface="Aharoni" panose="02010803020104030203" pitchFamily="2" charset="-79"/>
                <a:cs typeface="Aharoni" panose="02010803020104030203" pitchFamily="2" charset="-79"/>
              </a:rPr>
              <a:t>DataFrame</a:t>
            </a:r>
            <a:r>
              <a:rPr lang="en-US" sz="900" dirty="0">
                <a:solidFill>
                  <a:schemeClr val="bg1"/>
                </a:solidFill>
                <a:latin typeface="Aharoni" panose="02010803020104030203" pitchFamily="2" charset="-79"/>
                <a:cs typeface="Aharoni" panose="02010803020104030203" pitchFamily="2" charset="-79"/>
              </a:rPr>
              <a:t>, including data types and missing values.</a:t>
            </a:r>
          </a:p>
          <a:p>
            <a:endParaRPr lang="en-US" sz="900" dirty="0">
              <a:solidFill>
                <a:schemeClr val="bg1"/>
              </a:solidFill>
              <a:latin typeface="Aharoni" panose="02010803020104030203" pitchFamily="2" charset="-79"/>
              <a:cs typeface="Aharoni" panose="02010803020104030203" pitchFamily="2" charset="-79"/>
            </a:endParaRPr>
          </a:p>
          <a:p>
            <a:r>
              <a:rPr lang="en-US" sz="900" dirty="0">
                <a:solidFill>
                  <a:schemeClr val="tx2"/>
                </a:solidFill>
                <a:latin typeface="Aharoni" panose="02010803020104030203" pitchFamily="2" charset="-79"/>
                <a:cs typeface="Aharoni" panose="02010803020104030203" pitchFamily="2" charset="-79"/>
              </a:rPr>
              <a:t>Describe() </a:t>
            </a:r>
            <a:r>
              <a:rPr lang="en-US" sz="900" dirty="0">
                <a:solidFill>
                  <a:schemeClr val="bg1"/>
                </a:solidFill>
                <a:latin typeface="Aharoni" panose="02010803020104030203" pitchFamily="2" charset="-79"/>
                <a:cs typeface="Aharoni" panose="02010803020104030203" pitchFamily="2" charset="-79"/>
              </a:rPr>
              <a:t>: Generates descriptive statistics (count, mean, std, min, max, etc.) for numerical columns in a </a:t>
            </a:r>
            <a:r>
              <a:rPr lang="en-US" sz="900" dirty="0" err="1">
                <a:solidFill>
                  <a:schemeClr val="bg1"/>
                </a:solidFill>
                <a:latin typeface="Aharoni" panose="02010803020104030203" pitchFamily="2" charset="-79"/>
                <a:cs typeface="Aharoni" panose="02010803020104030203" pitchFamily="2" charset="-79"/>
              </a:rPr>
              <a:t>DataFrame</a:t>
            </a:r>
            <a:endParaRPr lang="en-US" sz="900" dirty="0">
              <a:solidFill>
                <a:schemeClr val="bg1"/>
              </a:solidFill>
              <a:latin typeface="Aharoni" panose="02010803020104030203" pitchFamily="2" charset="-79"/>
              <a:cs typeface="Aharoni" panose="02010803020104030203" pitchFamily="2" charset="-79"/>
            </a:endParaRPr>
          </a:p>
          <a:p>
            <a:endParaRPr lang="en-US" sz="900" dirty="0">
              <a:solidFill>
                <a:schemeClr val="bg1"/>
              </a:solidFill>
              <a:latin typeface="Aharoni" panose="02010803020104030203" pitchFamily="2" charset="-79"/>
              <a:cs typeface="Aharoni" panose="02010803020104030203" pitchFamily="2" charset="-79"/>
            </a:endParaRPr>
          </a:p>
          <a:p>
            <a:r>
              <a:rPr lang="en-US" sz="900" dirty="0">
                <a:solidFill>
                  <a:schemeClr val="tx2"/>
                </a:solidFill>
                <a:latin typeface="Aharoni" panose="02010803020104030203" pitchFamily="2" charset="-79"/>
                <a:cs typeface="Aharoni" panose="02010803020104030203" pitchFamily="2" charset="-79"/>
              </a:rPr>
              <a:t>Shape() </a:t>
            </a:r>
            <a:r>
              <a:rPr lang="en-US" sz="900" dirty="0">
                <a:solidFill>
                  <a:schemeClr val="bg1"/>
                </a:solidFill>
                <a:latin typeface="Aharoni" panose="02010803020104030203" pitchFamily="2" charset="-79"/>
                <a:cs typeface="Aharoni" panose="02010803020104030203" pitchFamily="2" charset="-79"/>
              </a:rPr>
              <a:t>:</a:t>
            </a:r>
            <a:r>
              <a:rPr lang="en-US" sz="900" dirty="0">
                <a:solidFill>
                  <a:schemeClr val="tx2"/>
                </a:solidFill>
                <a:latin typeface="Aharoni" panose="02010803020104030203" pitchFamily="2" charset="-79"/>
                <a:cs typeface="Aharoni" panose="02010803020104030203" pitchFamily="2" charset="-79"/>
              </a:rPr>
              <a:t> </a:t>
            </a:r>
            <a:r>
              <a:rPr lang="en-US" sz="900" dirty="0">
                <a:solidFill>
                  <a:schemeClr val="bg1"/>
                </a:solidFill>
                <a:latin typeface="Aharoni" panose="02010803020104030203" pitchFamily="2" charset="-79"/>
                <a:cs typeface="Aharoni" panose="02010803020104030203" pitchFamily="2" charset="-79"/>
              </a:rPr>
              <a:t>Returns the dimensions (number of rows and columns) of a </a:t>
            </a:r>
            <a:r>
              <a:rPr lang="en-US" sz="900" dirty="0" err="1">
                <a:solidFill>
                  <a:schemeClr val="bg1"/>
                </a:solidFill>
                <a:latin typeface="Aharoni" panose="02010803020104030203" pitchFamily="2" charset="-79"/>
                <a:cs typeface="Aharoni" panose="02010803020104030203" pitchFamily="2" charset="-79"/>
              </a:rPr>
              <a:t>DataFrame</a:t>
            </a:r>
            <a:r>
              <a:rPr lang="en-US" sz="900" dirty="0">
                <a:solidFill>
                  <a:schemeClr val="bg1"/>
                </a:solidFill>
                <a:latin typeface="Aharoni" panose="02010803020104030203" pitchFamily="2" charset="-79"/>
                <a:cs typeface="Aharoni" panose="02010803020104030203" pitchFamily="2" charset="-79"/>
              </a:rPr>
              <a:t>.</a:t>
            </a:r>
          </a:p>
          <a:p>
            <a:endParaRPr lang="en-US" sz="900" dirty="0">
              <a:solidFill>
                <a:schemeClr val="bg1"/>
              </a:solidFill>
              <a:latin typeface="Aharoni" panose="02010803020104030203" pitchFamily="2" charset="-79"/>
              <a:cs typeface="Aharoni" panose="02010803020104030203" pitchFamily="2" charset="-79"/>
            </a:endParaRPr>
          </a:p>
          <a:p>
            <a:r>
              <a:rPr lang="en-US" sz="900" dirty="0" err="1">
                <a:solidFill>
                  <a:schemeClr val="tx2"/>
                </a:solidFill>
                <a:latin typeface="Aharoni" panose="02010803020104030203" pitchFamily="2" charset="-79"/>
                <a:cs typeface="Aharoni" panose="02010803020104030203" pitchFamily="2" charset="-79"/>
              </a:rPr>
              <a:t>Value_counts</a:t>
            </a:r>
            <a:r>
              <a:rPr lang="en-US" sz="900" dirty="0">
                <a:solidFill>
                  <a:schemeClr val="tx2"/>
                </a:solidFill>
                <a:latin typeface="Aharoni" panose="02010803020104030203" pitchFamily="2" charset="-79"/>
                <a:cs typeface="Aharoni" panose="02010803020104030203" pitchFamily="2" charset="-79"/>
              </a:rPr>
              <a:t>() </a:t>
            </a:r>
            <a:r>
              <a:rPr lang="en-US" sz="900" dirty="0">
                <a:solidFill>
                  <a:schemeClr val="bg1"/>
                </a:solidFill>
                <a:latin typeface="Aharoni" panose="02010803020104030203" pitchFamily="2" charset="-79"/>
                <a:cs typeface="Aharoni" panose="02010803020104030203" pitchFamily="2" charset="-79"/>
              </a:rPr>
              <a:t>: Counts the occurrences of unique values in a specified column.</a:t>
            </a:r>
          </a:p>
          <a:p>
            <a:endParaRPr lang="en-US" sz="900" dirty="0">
              <a:solidFill>
                <a:schemeClr val="bg1"/>
              </a:solidFill>
              <a:latin typeface="Aharoni" panose="02010803020104030203" pitchFamily="2" charset="-79"/>
              <a:cs typeface="Aharoni" panose="02010803020104030203" pitchFamily="2" charset="-79"/>
            </a:endParaRPr>
          </a:p>
          <a:p>
            <a:r>
              <a:rPr lang="en-US" sz="900" dirty="0">
                <a:solidFill>
                  <a:schemeClr val="tx2"/>
                </a:solidFill>
                <a:latin typeface="Aharoni" panose="02010803020104030203" pitchFamily="2" charset="-79"/>
                <a:cs typeface="Aharoni" panose="02010803020104030203" pitchFamily="2" charset="-79"/>
              </a:rPr>
              <a:t>Drop() </a:t>
            </a:r>
            <a:r>
              <a:rPr lang="en-US" sz="900" dirty="0">
                <a:solidFill>
                  <a:schemeClr val="bg1"/>
                </a:solidFill>
                <a:latin typeface="Aharoni" panose="02010803020104030203" pitchFamily="2" charset="-79"/>
                <a:cs typeface="Aharoni" panose="02010803020104030203" pitchFamily="2" charset="-79"/>
              </a:rPr>
              <a:t>: Drops specified labels from rows or columns in a </a:t>
            </a:r>
            <a:r>
              <a:rPr lang="en-US" sz="900" dirty="0" err="1">
                <a:solidFill>
                  <a:schemeClr val="bg1"/>
                </a:solidFill>
                <a:latin typeface="Aharoni" panose="02010803020104030203" pitchFamily="2" charset="-79"/>
                <a:cs typeface="Aharoni" panose="02010803020104030203" pitchFamily="2" charset="-79"/>
              </a:rPr>
              <a:t>DataFrame</a:t>
            </a:r>
            <a:endParaRPr lang="en-US" sz="900" dirty="0">
              <a:solidFill>
                <a:schemeClr val="bg1"/>
              </a:solidFill>
              <a:latin typeface="Aharoni" panose="02010803020104030203" pitchFamily="2" charset="-79"/>
              <a:cs typeface="Aharoni" panose="02010803020104030203" pitchFamily="2" charset="-79"/>
            </a:endParaRPr>
          </a:p>
          <a:p>
            <a:endParaRPr lang="en-US" sz="900" dirty="0">
              <a:solidFill>
                <a:schemeClr val="bg1"/>
              </a:solidFill>
              <a:latin typeface="Aharoni" panose="02010803020104030203" pitchFamily="2" charset="-79"/>
              <a:cs typeface="Aharoni" panose="02010803020104030203" pitchFamily="2" charset="-79"/>
            </a:endParaRPr>
          </a:p>
          <a:p>
            <a:r>
              <a:rPr lang="en-US" sz="900" dirty="0" err="1">
                <a:solidFill>
                  <a:schemeClr val="tx2"/>
                </a:solidFill>
                <a:latin typeface="Aharoni" panose="02010803020104030203" pitchFamily="2" charset="-79"/>
                <a:cs typeface="Aharoni" panose="02010803020104030203" pitchFamily="2" charset="-79"/>
              </a:rPr>
              <a:t>Fillna</a:t>
            </a:r>
            <a:r>
              <a:rPr lang="en-US" sz="900" dirty="0">
                <a:solidFill>
                  <a:schemeClr val="tx2"/>
                </a:solidFill>
                <a:latin typeface="Aharoni" panose="02010803020104030203" pitchFamily="2" charset="-79"/>
                <a:cs typeface="Aharoni" panose="02010803020104030203" pitchFamily="2" charset="-79"/>
              </a:rPr>
              <a:t>() </a:t>
            </a:r>
            <a:r>
              <a:rPr lang="en-US" sz="900" dirty="0">
                <a:solidFill>
                  <a:schemeClr val="bg1"/>
                </a:solidFill>
                <a:latin typeface="Aharoni" panose="02010803020104030203" pitchFamily="2" charset="-79"/>
                <a:cs typeface="Aharoni" panose="02010803020104030203" pitchFamily="2" charset="-79"/>
              </a:rPr>
              <a:t>: Fills missing values in a </a:t>
            </a:r>
            <a:r>
              <a:rPr lang="en-US" sz="900" dirty="0" err="1">
                <a:solidFill>
                  <a:schemeClr val="bg1"/>
                </a:solidFill>
                <a:latin typeface="Aharoni" panose="02010803020104030203" pitchFamily="2" charset="-79"/>
                <a:cs typeface="Aharoni" panose="02010803020104030203" pitchFamily="2" charset="-79"/>
              </a:rPr>
              <a:t>DataFrame</a:t>
            </a:r>
            <a:r>
              <a:rPr lang="en-US" sz="900" dirty="0">
                <a:solidFill>
                  <a:schemeClr val="bg1"/>
                </a:solidFill>
                <a:latin typeface="Aharoni" panose="02010803020104030203" pitchFamily="2" charset="-79"/>
                <a:cs typeface="Aharoni" panose="02010803020104030203" pitchFamily="2" charset="-79"/>
              </a:rPr>
              <a:t> with a specified value or a value derived from a method.</a:t>
            </a:r>
          </a:p>
          <a:p>
            <a:endParaRPr lang="en-US" sz="900" dirty="0">
              <a:solidFill>
                <a:schemeClr val="bg1"/>
              </a:solidFill>
              <a:latin typeface="Aharoni" panose="02010803020104030203" pitchFamily="2" charset="-79"/>
              <a:cs typeface="Aharoni" panose="02010803020104030203" pitchFamily="2" charset="-79"/>
            </a:endParaRPr>
          </a:p>
          <a:p>
            <a:r>
              <a:rPr lang="en-US" sz="900" dirty="0" err="1">
                <a:solidFill>
                  <a:schemeClr val="tx2"/>
                </a:solidFill>
                <a:latin typeface="Aharoni" panose="02010803020104030203" pitchFamily="2" charset="-79"/>
                <a:cs typeface="Aharoni" panose="02010803020104030203" pitchFamily="2" charset="-79"/>
              </a:rPr>
              <a:t>Isna</a:t>
            </a:r>
            <a:r>
              <a:rPr lang="en-US" sz="900" dirty="0">
                <a:solidFill>
                  <a:schemeClr val="tx2"/>
                </a:solidFill>
                <a:latin typeface="Aharoni" panose="02010803020104030203" pitchFamily="2" charset="-79"/>
                <a:cs typeface="Aharoni" panose="02010803020104030203" pitchFamily="2" charset="-79"/>
              </a:rPr>
              <a:t>() </a:t>
            </a:r>
            <a:r>
              <a:rPr lang="en-US" sz="900" dirty="0">
                <a:solidFill>
                  <a:schemeClr val="bg1"/>
                </a:solidFill>
                <a:latin typeface="Aharoni" panose="02010803020104030203" pitchFamily="2" charset="-79"/>
                <a:cs typeface="Aharoni" panose="02010803020104030203" pitchFamily="2" charset="-79"/>
              </a:rPr>
              <a:t>:  provided by Pandas to detect missing values</a:t>
            </a:r>
          </a:p>
        </p:txBody>
      </p:sp>
      <p:sp>
        <p:nvSpPr>
          <p:cNvPr id="62" name="Google Shape;1773;p50">
            <a:extLst>
              <a:ext uri="{FF2B5EF4-FFF2-40B4-BE49-F238E27FC236}">
                <a16:creationId xmlns:a16="http://schemas.microsoft.com/office/drawing/2014/main" id="{B723A758-9EF7-435B-B439-3782A336C299}"/>
              </a:ext>
            </a:extLst>
          </p:cNvPr>
          <p:cNvSpPr txBox="1">
            <a:spLocks noGrp="1"/>
          </p:cNvSpPr>
          <p:nvPr>
            <p:ph type="title"/>
          </p:nvPr>
        </p:nvSpPr>
        <p:spPr>
          <a:xfrm>
            <a:off x="467255" y="611737"/>
            <a:ext cx="7523397" cy="629943"/>
          </a:xfrm>
          <a:prstGeom prst="rect">
            <a:avLst/>
          </a:prstGeom>
        </p:spPr>
        <p:txBody>
          <a:bodyPr spcFirstLastPara="1" wrap="square" lIns="91425" tIns="91425" rIns="91425" bIns="91425" anchor="t" anchorCtr="0">
            <a:noAutofit/>
          </a:bodyPr>
          <a:lstStyle/>
          <a:p>
            <a:pPr marL="171450" indent="-171450" algn="l">
              <a:buSzPct val="100000"/>
              <a:buFont typeface="Arial" panose="020B0604020202020204" pitchFamily="34" charset="0"/>
              <a:buChar char="•"/>
            </a:pPr>
            <a:r>
              <a:rPr lang="en-US" sz="900" dirty="0"/>
              <a:t>Pandas is a powerful Python library designed for data manipulation, analysis, and handling structured data. It is built on top of NumPy and provides easy-to-use data structures and operations for working with labeled data, making it a cornerstone tool in data science and machine learning.</a:t>
            </a:r>
          </a:p>
        </p:txBody>
      </p:sp>
      <p:sp>
        <p:nvSpPr>
          <p:cNvPr id="64" name="Google Shape;1460;p37">
            <a:extLst>
              <a:ext uri="{FF2B5EF4-FFF2-40B4-BE49-F238E27FC236}">
                <a16:creationId xmlns:a16="http://schemas.microsoft.com/office/drawing/2014/main" id="{5C88E676-44CB-46E5-A252-D7CE65FE16B6}"/>
              </a:ext>
            </a:extLst>
          </p:cNvPr>
          <p:cNvSpPr txBox="1">
            <a:spLocks/>
          </p:cNvSpPr>
          <p:nvPr/>
        </p:nvSpPr>
        <p:spPr>
          <a:xfrm>
            <a:off x="278019" y="82694"/>
            <a:ext cx="8328200"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2. Pandas</a:t>
            </a:r>
          </a:p>
        </p:txBody>
      </p:sp>
      <p:grpSp>
        <p:nvGrpSpPr>
          <p:cNvPr id="16" name="Google Shape;1894;p53">
            <a:extLst>
              <a:ext uri="{FF2B5EF4-FFF2-40B4-BE49-F238E27FC236}">
                <a16:creationId xmlns:a16="http://schemas.microsoft.com/office/drawing/2014/main" id="{37D02631-4458-49DF-9A20-F8602912ABCD}"/>
              </a:ext>
            </a:extLst>
          </p:cNvPr>
          <p:cNvGrpSpPr/>
          <p:nvPr/>
        </p:nvGrpSpPr>
        <p:grpSpPr>
          <a:xfrm rot="8150729">
            <a:off x="7206261" y="-891452"/>
            <a:ext cx="2500885" cy="2403529"/>
            <a:chOff x="-2380606" y="634657"/>
            <a:chExt cx="3874200" cy="3874200"/>
          </a:xfrm>
        </p:grpSpPr>
        <p:grpSp>
          <p:nvGrpSpPr>
            <p:cNvPr id="17" name="Google Shape;1895;p53">
              <a:extLst>
                <a:ext uri="{FF2B5EF4-FFF2-40B4-BE49-F238E27FC236}">
                  <a16:creationId xmlns:a16="http://schemas.microsoft.com/office/drawing/2014/main" id="{A83FD7BB-580F-4705-AAA8-6A777E80EBDD}"/>
                </a:ext>
              </a:extLst>
            </p:cNvPr>
            <p:cNvGrpSpPr/>
            <p:nvPr/>
          </p:nvGrpSpPr>
          <p:grpSpPr>
            <a:xfrm>
              <a:off x="-2380606" y="634657"/>
              <a:ext cx="3874200" cy="3874200"/>
              <a:chOff x="-5038081" y="-1708593"/>
              <a:chExt cx="3874200" cy="3874200"/>
            </a:xfrm>
          </p:grpSpPr>
          <p:sp>
            <p:nvSpPr>
              <p:cNvPr id="34" name="Google Shape;1896;p53">
                <a:extLst>
                  <a:ext uri="{FF2B5EF4-FFF2-40B4-BE49-F238E27FC236}">
                    <a16:creationId xmlns:a16="http://schemas.microsoft.com/office/drawing/2014/main" id="{44D7D951-744E-404D-8BF8-9ACE373DB5B0}"/>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97;p53">
                <a:extLst>
                  <a:ext uri="{FF2B5EF4-FFF2-40B4-BE49-F238E27FC236}">
                    <a16:creationId xmlns:a16="http://schemas.microsoft.com/office/drawing/2014/main" id="{B932C157-A617-440B-B351-6E453D0CA352}"/>
                  </a:ext>
                </a:extLst>
              </p:cNvPr>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98;p53">
              <a:extLst>
                <a:ext uri="{FF2B5EF4-FFF2-40B4-BE49-F238E27FC236}">
                  <a16:creationId xmlns:a16="http://schemas.microsoft.com/office/drawing/2014/main" id="{0C097300-4DD5-4549-9C2D-807CE177662D}"/>
                </a:ext>
              </a:extLst>
            </p:cNvPr>
            <p:cNvGrpSpPr/>
            <p:nvPr/>
          </p:nvGrpSpPr>
          <p:grpSpPr>
            <a:xfrm rot="-5400000">
              <a:off x="732996" y="3775194"/>
              <a:ext cx="439962" cy="440865"/>
              <a:chOff x="6877026" y="-284106"/>
              <a:chExt cx="815802" cy="817476"/>
            </a:xfrm>
          </p:grpSpPr>
          <p:sp>
            <p:nvSpPr>
              <p:cNvPr id="32" name="Google Shape;1899;p53">
                <a:extLst>
                  <a:ext uri="{FF2B5EF4-FFF2-40B4-BE49-F238E27FC236}">
                    <a16:creationId xmlns:a16="http://schemas.microsoft.com/office/drawing/2014/main" id="{2E2C5C7E-C8CD-4E26-ABC4-BD1CDB773129}"/>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00;p53">
                <a:extLst>
                  <a:ext uri="{FF2B5EF4-FFF2-40B4-BE49-F238E27FC236}">
                    <a16:creationId xmlns:a16="http://schemas.microsoft.com/office/drawing/2014/main" id="{DE4F1D3A-E9E2-46B5-B8AA-2252A00AA250}"/>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01;p53">
              <a:extLst>
                <a:ext uri="{FF2B5EF4-FFF2-40B4-BE49-F238E27FC236}">
                  <a16:creationId xmlns:a16="http://schemas.microsoft.com/office/drawing/2014/main" id="{DA46A947-DBD5-4EFB-B32F-F966E6AAFAE5}"/>
                </a:ext>
              </a:extLst>
            </p:cNvPr>
            <p:cNvGrpSpPr/>
            <p:nvPr/>
          </p:nvGrpSpPr>
          <p:grpSpPr>
            <a:xfrm rot="-5400000">
              <a:off x="383131" y="1576641"/>
              <a:ext cx="349428" cy="349428"/>
              <a:chOff x="3750000" y="-1887300"/>
              <a:chExt cx="1325598" cy="1325598"/>
            </a:xfrm>
          </p:grpSpPr>
          <p:sp>
            <p:nvSpPr>
              <p:cNvPr id="20" name="Google Shape;1902;p53">
                <a:extLst>
                  <a:ext uri="{FF2B5EF4-FFF2-40B4-BE49-F238E27FC236}">
                    <a16:creationId xmlns:a16="http://schemas.microsoft.com/office/drawing/2014/main" id="{36F5C577-6578-405E-B3BA-EA5494026EBB}"/>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03;p53">
                <a:extLst>
                  <a:ext uri="{FF2B5EF4-FFF2-40B4-BE49-F238E27FC236}">
                    <a16:creationId xmlns:a16="http://schemas.microsoft.com/office/drawing/2014/main" id="{55F641EE-8288-4436-A725-A1E941227B93}"/>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04;p53">
                <a:extLst>
                  <a:ext uri="{FF2B5EF4-FFF2-40B4-BE49-F238E27FC236}">
                    <a16:creationId xmlns:a16="http://schemas.microsoft.com/office/drawing/2014/main" id="{1E0F134D-6AC4-44CD-98DE-C9601E2B7C3E}"/>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05;p53">
                <a:extLst>
                  <a:ext uri="{FF2B5EF4-FFF2-40B4-BE49-F238E27FC236}">
                    <a16:creationId xmlns:a16="http://schemas.microsoft.com/office/drawing/2014/main" id="{84C8E932-F5D5-43C3-A7DA-B5F5AC9F08AF}"/>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06;p53">
                <a:extLst>
                  <a:ext uri="{FF2B5EF4-FFF2-40B4-BE49-F238E27FC236}">
                    <a16:creationId xmlns:a16="http://schemas.microsoft.com/office/drawing/2014/main" id="{F7A59567-C3FF-4850-A89E-41483A43EDE6}"/>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07;p53">
                <a:extLst>
                  <a:ext uri="{FF2B5EF4-FFF2-40B4-BE49-F238E27FC236}">
                    <a16:creationId xmlns:a16="http://schemas.microsoft.com/office/drawing/2014/main" id="{3A7140EB-83EE-41D9-A4F3-2C1CB9B925A1}"/>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08;p53">
                <a:extLst>
                  <a:ext uri="{FF2B5EF4-FFF2-40B4-BE49-F238E27FC236}">
                    <a16:creationId xmlns:a16="http://schemas.microsoft.com/office/drawing/2014/main" id="{B9CD46EF-E7CF-4008-ACE1-D175D5999B12}"/>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09;p53">
                <a:extLst>
                  <a:ext uri="{FF2B5EF4-FFF2-40B4-BE49-F238E27FC236}">
                    <a16:creationId xmlns:a16="http://schemas.microsoft.com/office/drawing/2014/main" id="{166FFC2D-097D-487D-9DEC-C280E5E9E48C}"/>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10;p53">
                <a:extLst>
                  <a:ext uri="{FF2B5EF4-FFF2-40B4-BE49-F238E27FC236}">
                    <a16:creationId xmlns:a16="http://schemas.microsoft.com/office/drawing/2014/main" id="{BC153668-97BF-4ECD-9858-07A22C404477}"/>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11;p53">
                <a:extLst>
                  <a:ext uri="{FF2B5EF4-FFF2-40B4-BE49-F238E27FC236}">
                    <a16:creationId xmlns:a16="http://schemas.microsoft.com/office/drawing/2014/main" id="{74F2BF8D-3F98-4564-AF0A-5A8F78186FDC}"/>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2;p53">
                <a:extLst>
                  <a:ext uri="{FF2B5EF4-FFF2-40B4-BE49-F238E27FC236}">
                    <a16:creationId xmlns:a16="http://schemas.microsoft.com/office/drawing/2014/main" id="{7477D7D4-6E48-4D0D-92F8-3B4F79475F9F}"/>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13;p53">
                <a:extLst>
                  <a:ext uri="{FF2B5EF4-FFF2-40B4-BE49-F238E27FC236}">
                    <a16:creationId xmlns:a16="http://schemas.microsoft.com/office/drawing/2014/main" id="{17AD3BFE-8825-41A0-B236-2A23193D0557}"/>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240009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grpSp>
        <p:nvGrpSpPr>
          <p:cNvPr id="1811" name="Google Shape;1811;p50"/>
          <p:cNvGrpSpPr/>
          <p:nvPr/>
        </p:nvGrpSpPr>
        <p:grpSpPr>
          <a:xfrm rot="20451786" flipH="1">
            <a:off x="2687327" y="155573"/>
            <a:ext cx="620630"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460;p37">
            <a:extLst>
              <a:ext uri="{FF2B5EF4-FFF2-40B4-BE49-F238E27FC236}">
                <a16:creationId xmlns:a16="http://schemas.microsoft.com/office/drawing/2014/main" id="{5C88E676-44CB-46E5-A252-D7CE65FE16B6}"/>
              </a:ext>
            </a:extLst>
          </p:cNvPr>
          <p:cNvSpPr txBox="1">
            <a:spLocks/>
          </p:cNvSpPr>
          <p:nvPr/>
        </p:nvSpPr>
        <p:spPr>
          <a:xfrm>
            <a:off x="278019" y="82694"/>
            <a:ext cx="8328200"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2. Pandas</a:t>
            </a:r>
          </a:p>
        </p:txBody>
      </p:sp>
      <p:grpSp>
        <p:nvGrpSpPr>
          <p:cNvPr id="16" name="Google Shape;1894;p53">
            <a:extLst>
              <a:ext uri="{FF2B5EF4-FFF2-40B4-BE49-F238E27FC236}">
                <a16:creationId xmlns:a16="http://schemas.microsoft.com/office/drawing/2014/main" id="{37D02631-4458-49DF-9A20-F8602912ABCD}"/>
              </a:ext>
            </a:extLst>
          </p:cNvPr>
          <p:cNvGrpSpPr/>
          <p:nvPr/>
        </p:nvGrpSpPr>
        <p:grpSpPr>
          <a:xfrm rot="8150729">
            <a:off x="7206261" y="-891452"/>
            <a:ext cx="2500885" cy="2403529"/>
            <a:chOff x="-2380606" y="634657"/>
            <a:chExt cx="3874200" cy="3874200"/>
          </a:xfrm>
        </p:grpSpPr>
        <p:grpSp>
          <p:nvGrpSpPr>
            <p:cNvPr id="17" name="Google Shape;1895;p53">
              <a:extLst>
                <a:ext uri="{FF2B5EF4-FFF2-40B4-BE49-F238E27FC236}">
                  <a16:creationId xmlns:a16="http://schemas.microsoft.com/office/drawing/2014/main" id="{A83FD7BB-580F-4705-AAA8-6A777E80EBDD}"/>
                </a:ext>
              </a:extLst>
            </p:cNvPr>
            <p:cNvGrpSpPr/>
            <p:nvPr/>
          </p:nvGrpSpPr>
          <p:grpSpPr>
            <a:xfrm>
              <a:off x="-2380606" y="634657"/>
              <a:ext cx="3874200" cy="3874200"/>
              <a:chOff x="-5038081" y="-1708593"/>
              <a:chExt cx="3874200" cy="3874200"/>
            </a:xfrm>
          </p:grpSpPr>
          <p:sp>
            <p:nvSpPr>
              <p:cNvPr id="34" name="Google Shape;1896;p53">
                <a:extLst>
                  <a:ext uri="{FF2B5EF4-FFF2-40B4-BE49-F238E27FC236}">
                    <a16:creationId xmlns:a16="http://schemas.microsoft.com/office/drawing/2014/main" id="{44D7D951-744E-404D-8BF8-9ACE373DB5B0}"/>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97;p53">
                <a:extLst>
                  <a:ext uri="{FF2B5EF4-FFF2-40B4-BE49-F238E27FC236}">
                    <a16:creationId xmlns:a16="http://schemas.microsoft.com/office/drawing/2014/main" id="{B932C157-A617-440B-B351-6E453D0CA352}"/>
                  </a:ext>
                </a:extLst>
              </p:cNvPr>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98;p53">
              <a:extLst>
                <a:ext uri="{FF2B5EF4-FFF2-40B4-BE49-F238E27FC236}">
                  <a16:creationId xmlns:a16="http://schemas.microsoft.com/office/drawing/2014/main" id="{0C097300-4DD5-4549-9C2D-807CE177662D}"/>
                </a:ext>
              </a:extLst>
            </p:cNvPr>
            <p:cNvGrpSpPr/>
            <p:nvPr/>
          </p:nvGrpSpPr>
          <p:grpSpPr>
            <a:xfrm rot="-5400000">
              <a:off x="732996" y="3775194"/>
              <a:ext cx="439962" cy="440865"/>
              <a:chOff x="6877026" y="-284106"/>
              <a:chExt cx="815802" cy="817476"/>
            </a:xfrm>
          </p:grpSpPr>
          <p:sp>
            <p:nvSpPr>
              <p:cNvPr id="32" name="Google Shape;1899;p53">
                <a:extLst>
                  <a:ext uri="{FF2B5EF4-FFF2-40B4-BE49-F238E27FC236}">
                    <a16:creationId xmlns:a16="http://schemas.microsoft.com/office/drawing/2014/main" id="{2E2C5C7E-C8CD-4E26-ABC4-BD1CDB773129}"/>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00;p53">
                <a:extLst>
                  <a:ext uri="{FF2B5EF4-FFF2-40B4-BE49-F238E27FC236}">
                    <a16:creationId xmlns:a16="http://schemas.microsoft.com/office/drawing/2014/main" id="{DE4F1D3A-E9E2-46B5-B8AA-2252A00AA250}"/>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01;p53">
              <a:extLst>
                <a:ext uri="{FF2B5EF4-FFF2-40B4-BE49-F238E27FC236}">
                  <a16:creationId xmlns:a16="http://schemas.microsoft.com/office/drawing/2014/main" id="{DA46A947-DBD5-4EFB-B32F-F966E6AAFAE5}"/>
                </a:ext>
              </a:extLst>
            </p:cNvPr>
            <p:cNvGrpSpPr/>
            <p:nvPr/>
          </p:nvGrpSpPr>
          <p:grpSpPr>
            <a:xfrm rot="-5400000">
              <a:off x="383131" y="1576641"/>
              <a:ext cx="349428" cy="349428"/>
              <a:chOff x="3750000" y="-1887300"/>
              <a:chExt cx="1325598" cy="1325598"/>
            </a:xfrm>
          </p:grpSpPr>
          <p:sp>
            <p:nvSpPr>
              <p:cNvPr id="20" name="Google Shape;1902;p53">
                <a:extLst>
                  <a:ext uri="{FF2B5EF4-FFF2-40B4-BE49-F238E27FC236}">
                    <a16:creationId xmlns:a16="http://schemas.microsoft.com/office/drawing/2014/main" id="{36F5C577-6578-405E-B3BA-EA5494026EBB}"/>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03;p53">
                <a:extLst>
                  <a:ext uri="{FF2B5EF4-FFF2-40B4-BE49-F238E27FC236}">
                    <a16:creationId xmlns:a16="http://schemas.microsoft.com/office/drawing/2014/main" id="{55F641EE-8288-4436-A725-A1E941227B93}"/>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04;p53">
                <a:extLst>
                  <a:ext uri="{FF2B5EF4-FFF2-40B4-BE49-F238E27FC236}">
                    <a16:creationId xmlns:a16="http://schemas.microsoft.com/office/drawing/2014/main" id="{1E0F134D-6AC4-44CD-98DE-C9601E2B7C3E}"/>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05;p53">
                <a:extLst>
                  <a:ext uri="{FF2B5EF4-FFF2-40B4-BE49-F238E27FC236}">
                    <a16:creationId xmlns:a16="http://schemas.microsoft.com/office/drawing/2014/main" id="{84C8E932-F5D5-43C3-A7DA-B5F5AC9F08AF}"/>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06;p53">
                <a:extLst>
                  <a:ext uri="{FF2B5EF4-FFF2-40B4-BE49-F238E27FC236}">
                    <a16:creationId xmlns:a16="http://schemas.microsoft.com/office/drawing/2014/main" id="{F7A59567-C3FF-4850-A89E-41483A43EDE6}"/>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07;p53">
                <a:extLst>
                  <a:ext uri="{FF2B5EF4-FFF2-40B4-BE49-F238E27FC236}">
                    <a16:creationId xmlns:a16="http://schemas.microsoft.com/office/drawing/2014/main" id="{3A7140EB-83EE-41D9-A4F3-2C1CB9B925A1}"/>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08;p53">
                <a:extLst>
                  <a:ext uri="{FF2B5EF4-FFF2-40B4-BE49-F238E27FC236}">
                    <a16:creationId xmlns:a16="http://schemas.microsoft.com/office/drawing/2014/main" id="{B9CD46EF-E7CF-4008-ACE1-D175D5999B12}"/>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09;p53">
                <a:extLst>
                  <a:ext uri="{FF2B5EF4-FFF2-40B4-BE49-F238E27FC236}">
                    <a16:creationId xmlns:a16="http://schemas.microsoft.com/office/drawing/2014/main" id="{166FFC2D-097D-487D-9DEC-C280E5E9E48C}"/>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10;p53">
                <a:extLst>
                  <a:ext uri="{FF2B5EF4-FFF2-40B4-BE49-F238E27FC236}">
                    <a16:creationId xmlns:a16="http://schemas.microsoft.com/office/drawing/2014/main" id="{BC153668-97BF-4ECD-9858-07A22C404477}"/>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11;p53">
                <a:extLst>
                  <a:ext uri="{FF2B5EF4-FFF2-40B4-BE49-F238E27FC236}">
                    <a16:creationId xmlns:a16="http://schemas.microsoft.com/office/drawing/2014/main" id="{74F2BF8D-3F98-4564-AF0A-5A8F78186FDC}"/>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2;p53">
                <a:extLst>
                  <a:ext uri="{FF2B5EF4-FFF2-40B4-BE49-F238E27FC236}">
                    <a16:creationId xmlns:a16="http://schemas.microsoft.com/office/drawing/2014/main" id="{7477D7D4-6E48-4D0D-92F8-3B4F79475F9F}"/>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13;p53">
                <a:extLst>
                  <a:ext uri="{FF2B5EF4-FFF2-40B4-BE49-F238E27FC236}">
                    <a16:creationId xmlns:a16="http://schemas.microsoft.com/office/drawing/2014/main" id="{17AD3BFE-8825-41A0-B236-2A23193D0557}"/>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a:extLst>
              <a:ext uri="{FF2B5EF4-FFF2-40B4-BE49-F238E27FC236}">
                <a16:creationId xmlns:a16="http://schemas.microsoft.com/office/drawing/2014/main" id="{8B144E8C-4E89-40F7-8966-336EAA895CB2}"/>
              </a:ext>
            </a:extLst>
          </p:cNvPr>
          <p:cNvPicPr>
            <a:picLocks noChangeAspect="1"/>
          </p:cNvPicPr>
          <p:nvPr/>
        </p:nvPicPr>
        <p:blipFill>
          <a:blip r:embed="rId3"/>
          <a:stretch>
            <a:fillRect/>
          </a:stretch>
        </p:blipFill>
        <p:spPr>
          <a:xfrm>
            <a:off x="1129959" y="1414374"/>
            <a:ext cx="6624320" cy="2385564"/>
          </a:xfrm>
          <a:prstGeom prst="rect">
            <a:avLst/>
          </a:prstGeom>
        </p:spPr>
      </p:pic>
    </p:spTree>
    <p:extLst>
      <p:ext uri="{BB962C8B-B14F-4D97-AF65-F5344CB8AC3E}">
        <p14:creationId xmlns:p14="http://schemas.microsoft.com/office/powerpoint/2010/main" val="5356897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321347" y="208816"/>
            <a:ext cx="5210162"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3. Matplotlib and Seaborn</a:t>
            </a:r>
          </a:p>
        </p:txBody>
      </p:sp>
      <p:sp>
        <p:nvSpPr>
          <p:cNvPr id="3" name="Google Shape;1773;p50">
            <a:extLst>
              <a:ext uri="{FF2B5EF4-FFF2-40B4-BE49-F238E27FC236}">
                <a16:creationId xmlns:a16="http://schemas.microsoft.com/office/drawing/2014/main" id="{AAB4B060-EE62-4C11-B999-DFBCABDE300C}"/>
              </a:ext>
            </a:extLst>
          </p:cNvPr>
          <p:cNvSpPr txBox="1">
            <a:spLocks noGrp="1"/>
          </p:cNvSpPr>
          <p:nvPr>
            <p:ph type="title"/>
          </p:nvPr>
        </p:nvSpPr>
        <p:spPr>
          <a:xfrm>
            <a:off x="453708" y="1410991"/>
            <a:ext cx="7523397" cy="629943"/>
          </a:xfrm>
          <a:prstGeom prst="rect">
            <a:avLst/>
          </a:prstGeom>
        </p:spPr>
        <p:txBody>
          <a:bodyPr spcFirstLastPara="1" wrap="square" lIns="91425" tIns="91425" rIns="91425" bIns="91425" anchor="t" anchorCtr="0">
            <a:noAutofit/>
          </a:bodyPr>
          <a:lstStyle/>
          <a:p>
            <a:pPr>
              <a:buSzPct val="100000"/>
            </a:pPr>
            <a:r>
              <a:rPr lang="en-US" sz="1200" dirty="0"/>
              <a:t>Matplotlib and Seaborn are Python libraries used for data visualization. They help represent data graphically, enabling better insights and understanding.</a:t>
            </a:r>
            <a:br>
              <a:rPr lang="en-US" sz="1200" dirty="0"/>
            </a:br>
            <a:br>
              <a:rPr lang="en-US" sz="1200" dirty="0"/>
            </a:br>
            <a:r>
              <a:rPr lang="en-US" sz="1200" dirty="0">
                <a:solidFill>
                  <a:schemeClr val="bg2">
                    <a:lumMod val="75000"/>
                  </a:schemeClr>
                </a:solidFill>
              </a:rPr>
              <a:t>Matplotlib</a:t>
            </a:r>
            <a:r>
              <a:rPr lang="en-US" sz="1200" dirty="0"/>
              <a:t>: is a versatile plotting library that provides control over every aspect of a plot. It is widely used for creating static, interactive, and animated visualizations.</a:t>
            </a:r>
            <a:br>
              <a:rPr lang="en-US" sz="1200" dirty="0"/>
            </a:br>
            <a:br>
              <a:rPr lang="en-US" sz="1200" dirty="0"/>
            </a:br>
            <a:r>
              <a:rPr lang="en-US" sz="1200" dirty="0">
                <a:solidFill>
                  <a:schemeClr val="bg2">
                    <a:lumMod val="75000"/>
                  </a:schemeClr>
                </a:solidFill>
              </a:rPr>
              <a:t>Seaborn</a:t>
            </a:r>
            <a:r>
              <a:rPr lang="en-US" sz="1200" dirty="0"/>
              <a:t>: is built on top of Matplotlib and provides a high-level interface for creating attractive and informative statistical graphics.</a:t>
            </a:r>
            <a:br>
              <a:rPr lang="en-US" sz="1200" dirty="0"/>
            </a:br>
            <a:endParaRPr lang="en-US" sz="1200" dirty="0"/>
          </a:p>
        </p:txBody>
      </p:sp>
      <p:grpSp>
        <p:nvGrpSpPr>
          <p:cNvPr id="4" name="Google Shape;1894;p53">
            <a:extLst>
              <a:ext uri="{FF2B5EF4-FFF2-40B4-BE49-F238E27FC236}">
                <a16:creationId xmlns:a16="http://schemas.microsoft.com/office/drawing/2014/main" id="{F2F61765-C8A8-425E-9171-D7CC5474741C}"/>
              </a:ext>
            </a:extLst>
          </p:cNvPr>
          <p:cNvGrpSpPr/>
          <p:nvPr/>
        </p:nvGrpSpPr>
        <p:grpSpPr>
          <a:xfrm rot="13844995">
            <a:off x="6511265" y="2831461"/>
            <a:ext cx="3887489" cy="3891677"/>
            <a:chOff x="-2380606" y="634657"/>
            <a:chExt cx="3874200" cy="3874200"/>
          </a:xfrm>
        </p:grpSpPr>
        <p:grpSp>
          <p:nvGrpSpPr>
            <p:cNvPr id="5" name="Google Shape;1895;p53">
              <a:extLst>
                <a:ext uri="{FF2B5EF4-FFF2-40B4-BE49-F238E27FC236}">
                  <a16:creationId xmlns:a16="http://schemas.microsoft.com/office/drawing/2014/main" id="{DA9766C8-B896-4F11-95FA-D493F9AC8B0D}"/>
                </a:ext>
              </a:extLst>
            </p:cNvPr>
            <p:cNvGrpSpPr/>
            <p:nvPr/>
          </p:nvGrpSpPr>
          <p:grpSpPr>
            <a:xfrm>
              <a:off x="-2380606" y="634657"/>
              <a:ext cx="3874200" cy="3874200"/>
              <a:chOff x="-5038081" y="-1708593"/>
              <a:chExt cx="3874200" cy="3874200"/>
            </a:xfrm>
          </p:grpSpPr>
          <p:sp>
            <p:nvSpPr>
              <p:cNvPr id="23" name="Google Shape;1896;p53">
                <a:extLst>
                  <a:ext uri="{FF2B5EF4-FFF2-40B4-BE49-F238E27FC236}">
                    <a16:creationId xmlns:a16="http://schemas.microsoft.com/office/drawing/2014/main" id="{0C49E4E0-46F1-4D47-9EAD-0726DB152681}"/>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97;p53">
                <a:extLst>
                  <a:ext uri="{FF2B5EF4-FFF2-40B4-BE49-F238E27FC236}">
                    <a16:creationId xmlns:a16="http://schemas.microsoft.com/office/drawing/2014/main" id="{2F54FAB5-E237-4824-8A77-2082256C3583}"/>
                  </a:ext>
                </a:extLst>
              </p:cNvPr>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898;p53">
              <a:extLst>
                <a:ext uri="{FF2B5EF4-FFF2-40B4-BE49-F238E27FC236}">
                  <a16:creationId xmlns:a16="http://schemas.microsoft.com/office/drawing/2014/main" id="{F6E792DC-B118-4D11-B40C-1A083662D648}"/>
                </a:ext>
              </a:extLst>
            </p:cNvPr>
            <p:cNvGrpSpPr/>
            <p:nvPr/>
          </p:nvGrpSpPr>
          <p:grpSpPr>
            <a:xfrm rot="-5400000">
              <a:off x="732996" y="3775194"/>
              <a:ext cx="439962" cy="440865"/>
              <a:chOff x="6877026" y="-284106"/>
              <a:chExt cx="815802" cy="817476"/>
            </a:xfrm>
          </p:grpSpPr>
          <p:sp>
            <p:nvSpPr>
              <p:cNvPr id="21" name="Google Shape;1899;p53">
                <a:extLst>
                  <a:ext uri="{FF2B5EF4-FFF2-40B4-BE49-F238E27FC236}">
                    <a16:creationId xmlns:a16="http://schemas.microsoft.com/office/drawing/2014/main" id="{7A25B5EF-3610-4AC4-BE54-621E5F25E831}"/>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00;p53">
                <a:extLst>
                  <a:ext uri="{FF2B5EF4-FFF2-40B4-BE49-F238E27FC236}">
                    <a16:creationId xmlns:a16="http://schemas.microsoft.com/office/drawing/2014/main" id="{B1249F57-5BFB-4BBA-B83F-879C866CEBD4}"/>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901;p53">
              <a:extLst>
                <a:ext uri="{FF2B5EF4-FFF2-40B4-BE49-F238E27FC236}">
                  <a16:creationId xmlns:a16="http://schemas.microsoft.com/office/drawing/2014/main" id="{9EBABD59-182B-4E67-A711-C22FF3AF4506}"/>
                </a:ext>
              </a:extLst>
            </p:cNvPr>
            <p:cNvGrpSpPr/>
            <p:nvPr/>
          </p:nvGrpSpPr>
          <p:grpSpPr>
            <a:xfrm rot="-5400000">
              <a:off x="383131" y="1576641"/>
              <a:ext cx="349428" cy="349428"/>
              <a:chOff x="3750000" y="-1887300"/>
              <a:chExt cx="1325598" cy="1325598"/>
            </a:xfrm>
          </p:grpSpPr>
          <p:sp>
            <p:nvSpPr>
              <p:cNvPr id="9" name="Google Shape;1902;p53">
                <a:extLst>
                  <a:ext uri="{FF2B5EF4-FFF2-40B4-BE49-F238E27FC236}">
                    <a16:creationId xmlns:a16="http://schemas.microsoft.com/office/drawing/2014/main" id="{3B9B80FF-4F05-4654-A189-B899021A982E}"/>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03;p53">
                <a:extLst>
                  <a:ext uri="{FF2B5EF4-FFF2-40B4-BE49-F238E27FC236}">
                    <a16:creationId xmlns:a16="http://schemas.microsoft.com/office/drawing/2014/main" id="{B8468A19-05DB-4AF2-8CAA-828BE611812C}"/>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04;p53">
                <a:extLst>
                  <a:ext uri="{FF2B5EF4-FFF2-40B4-BE49-F238E27FC236}">
                    <a16:creationId xmlns:a16="http://schemas.microsoft.com/office/drawing/2014/main" id="{2A57427E-085F-431F-B466-2C68DA4EE3DC}"/>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5;p53">
                <a:extLst>
                  <a:ext uri="{FF2B5EF4-FFF2-40B4-BE49-F238E27FC236}">
                    <a16:creationId xmlns:a16="http://schemas.microsoft.com/office/drawing/2014/main" id="{4A5AB57E-44AB-4A98-9AD9-8265C0C57035}"/>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06;p53">
                <a:extLst>
                  <a:ext uri="{FF2B5EF4-FFF2-40B4-BE49-F238E27FC236}">
                    <a16:creationId xmlns:a16="http://schemas.microsoft.com/office/drawing/2014/main" id="{E287E407-AAAA-4BAC-9970-E06AA588A6C6}"/>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7;p53">
                <a:extLst>
                  <a:ext uri="{FF2B5EF4-FFF2-40B4-BE49-F238E27FC236}">
                    <a16:creationId xmlns:a16="http://schemas.microsoft.com/office/drawing/2014/main" id="{98456101-F3B0-4FB0-A087-794515626F90}"/>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08;p53">
                <a:extLst>
                  <a:ext uri="{FF2B5EF4-FFF2-40B4-BE49-F238E27FC236}">
                    <a16:creationId xmlns:a16="http://schemas.microsoft.com/office/drawing/2014/main" id="{28C23400-E1E0-44DA-BFD6-650120A600B0}"/>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09;p53">
                <a:extLst>
                  <a:ext uri="{FF2B5EF4-FFF2-40B4-BE49-F238E27FC236}">
                    <a16:creationId xmlns:a16="http://schemas.microsoft.com/office/drawing/2014/main" id="{9CB5E631-911D-4233-B86C-5D58194BB61A}"/>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0;p53">
                <a:extLst>
                  <a:ext uri="{FF2B5EF4-FFF2-40B4-BE49-F238E27FC236}">
                    <a16:creationId xmlns:a16="http://schemas.microsoft.com/office/drawing/2014/main" id="{27D1DC4C-CBDB-48C4-BED8-259C3A332AA5}"/>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11;p53">
                <a:extLst>
                  <a:ext uri="{FF2B5EF4-FFF2-40B4-BE49-F238E27FC236}">
                    <a16:creationId xmlns:a16="http://schemas.microsoft.com/office/drawing/2014/main" id="{521C344B-BE3C-4A9D-8489-88728E5CAC48}"/>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12;p53">
                <a:extLst>
                  <a:ext uri="{FF2B5EF4-FFF2-40B4-BE49-F238E27FC236}">
                    <a16:creationId xmlns:a16="http://schemas.microsoft.com/office/drawing/2014/main" id="{2C14B0F3-4BE6-47CC-B619-918FC79B5A64}"/>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3;p53">
                <a:extLst>
                  <a:ext uri="{FF2B5EF4-FFF2-40B4-BE49-F238E27FC236}">
                    <a16:creationId xmlns:a16="http://schemas.microsoft.com/office/drawing/2014/main" id="{F5BC4FE1-81F2-4C94-B32B-7B029BD929DF}"/>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5512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327304" y="2698084"/>
            <a:ext cx="7024756" cy="915900"/>
          </a:xfrm>
          <a:prstGeom prst="rect">
            <a:avLst/>
          </a:prstGeom>
        </p:spPr>
        <p:txBody>
          <a:bodyPr spcFirstLastPara="1" wrap="square" lIns="91425" tIns="91425" rIns="91425" bIns="91425" anchor="ctr" anchorCtr="0">
            <a:noAutofit/>
          </a:bodyPr>
          <a:lstStyle/>
          <a:p>
            <a:r>
              <a:rPr lang="en" sz="4800" dirty="0"/>
              <a:t>08.</a:t>
            </a:r>
            <a:r>
              <a:rPr lang="en-US" sz="4800" dirty="0"/>
              <a:t> Exploratory  Data Analysis (EDA)</a:t>
            </a:r>
            <a:br>
              <a:rPr lang="en-US" sz="4800" dirty="0"/>
            </a:br>
            <a:br>
              <a:rPr lang="en-US" sz="4800" dirty="0"/>
            </a:br>
            <a:endParaRPr lang="en" sz="48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2275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0">
          <a:extLst>
            <a:ext uri="{FF2B5EF4-FFF2-40B4-BE49-F238E27FC236}">
              <a16:creationId xmlns:a16="http://schemas.microsoft.com/office/drawing/2014/main" id="{41444830-0FF3-4A05-3716-54028AA44899}"/>
            </a:ext>
          </a:extLst>
        </p:cNvPr>
        <p:cNvGrpSpPr/>
        <p:nvPr/>
      </p:nvGrpSpPr>
      <p:grpSpPr>
        <a:xfrm>
          <a:off x="0" y="0"/>
          <a:ext cx="0" cy="0"/>
          <a:chOff x="0" y="0"/>
          <a:chExt cx="0" cy="0"/>
        </a:xfrm>
      </p:grpSpPr>
      <p:sp>
        <p:nvSpPr>
          <p:cNvPr id="6" name="Google Shape;1460;p37">
            <a:extLst>
              <a:ext uri="{FF2B5EF4-FFF2-40B4-BE49-F238E27FC236}">
                <a16:creationId xmlns:a16="http://schemas.microsoft.com/office/drawing/2014/main" id="{DDD8D272-F467-48EA-B7CB-AF1A99E9B381}"/>
              </a:ext>
            </a:extLst>
          </p:cNvPr>
          <p:cNvSpPr txBox="1">
            <a:spLocks/>
          </p:cNvSpPr>
          <p:nvPr/>
        </p:nvSpPr>
        <p:spPr>
          <a:xfrm>
            <a:off x="321347" y="208816"/>
            <a:ext cx="6492626" cy="43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Exploratory  Data Analysis (EDA)</a:t>
            </a:r>
            <a:br>
              <a:rPr lang="en-US" sz="2800" b="1" dirty="0"/>
            </a:br>
            <a:endParaRPr lang="en-US" sz="2800" b="1" dirty="0"/>
          </a:p>
        </p:txBody>
      </p:sp>
      <p:sp>
        <p:nvSpPr>
          <p:cNvPr id="3" name="Google Shape;1773;p50">
            <a:extLst>
              <a:ext uri="{FF2B5EF4-FFF2-40B4-BE49-F238E27FC236}">
                <a16:creationId xmlns:a16="http://schemas.microsoft.com/office/drawing/2014/main" id="{AAB4B060-EE62-4C11-B999-DFBCABDE300C}"/>
              </a:ext>
            </a:extLst>
          </p:cNvPr>
          <p:cNvSpPr txBox="1">
            <a:spLocks noGrp="1"/>
          </p:cNvSpPr>
          <p:nvPr>
            <p:ph type="title"/>
          </p:nvPr>
        </p:nvSpPr>
        <p:spPr>
          <a:xfrm>
            <a:off x="480801" y="848804"/>
            <a:ext cx="7523397" cy="629943"/>
          </a:xfrm>
          <a:prstGeom prst="rect">
            <a:avLst/>
          </a:prstGeom>
        </p:spPr>
        <p:txBody>
          <a:bodyPr spcFirstLastPara="1" wrap="square" lIns="91425" tIns="91425" rIns="91425" bIns="91425" anchor="t" anchorCtr="0">
            <a:noAutofit/>
          </a:bodyPr>
          <a:lstStyle/>
          <a:p>
            <a:pPr>
              <a:buSzPct val="100000"/>
            </a:pPr>
            <a:r>
              <a:rPr lang="en-US" sz="1200" dirty="0">
                <a:cs typeface="Arial"/>
                <a:sym typeface="Arial"/>
              </a:rPr>
              <a:t>Exploratory Data Analysis (EDA):  is the process of analyzing and summarizing a dataset to understand its main characteristics, uncover patterns, and identify anomalies before applying any advanced modeling techniques. EDA helps in gaining insights, formulating hypotheses, and preparing the data for further analysis or machine learning.</a:t>
            </a:r>
            <a:br>
              <a:rPr lang="en-US" sz="900" dirty="0"/>
            </a:br>
            <a:br>
              <a:rPr lang="en-US" sz="900" dirty="0"/>
            </a:br>
            <a:endParaRPr lang="en-US" sz="1200" dirty="0"/>
          </a:p>
        </p:txBody>
      </p:sp>
      <p:sp>
        <p:nvSpPr>
          <p:cNvPr id="4" name="TextBox 3">
            <a:extLst>
              <a:ext uri="{FF2B5EF4-FFF2-40B4-BE49-F238E27FC236}">
                <a16:creationId xmlns:a16="http://schemas.microsoft.com/office/drawing/2014/main" id="{A54DB7E0-219B-4D58-A51A-5FAB9FFEA194}"/>
              </a:ext>
            </a:extLst>
          </p:cNvPr>
          <p:cNvSpPr txBox="1"/>
          <p:nvPr/>
        </p:nvSpPr>
        <p:spPr>
          <a:xfrm>
            <a:off x="476361" y="1904030"/>
            <a:ext cx="5049923" cy="2539157"/>
          </a:xfrm>
          <a:prstGeom prst="rect">
            <a:avLst/>
          </a:prstGeom>
          <a:noFill/>
        </p:spPr>
        <p:txBody>
          <a:bodyPr wrap="square" rtlCol="0">
            <a:spAutoFit/>
          </a:bodyPr>
          <a:lstStyle/>
          <a:p>
            <a:pPr>
              <a:buClr>
                <a:schemeClr val="bg1"/>
              </a:buClr>
            </a:pPr>
            <a:r>
              <a:rPr lang="en-US" sz="1200" b="1" dirty="0">
                <a:solidFill>
                  <a:schemeClr val="accent4"/>
                </a:solidFill>
                <a:latin typeface="DM Sans"/>
                <a:sym typeface="DM Sans"/>
              </a:rPr>
              <a:t>EDA Steps:</a:t>
            </a:r>
          </a:p>
          <a:p>
            <a:pPr>
              <a:buClr>
                <a:schemeClr val="bg1"/>
              </a:buClr>
            </a:pPr>
            <a:endParaRPr lang="en-US" sz="1200" b="1"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Load and Explore the Data: </a:t>
            </a:r>
            <a:r>
              <a:rPr lang="en-US" sz="900" dirty="0">
                <a:solidFill>
                  <a:schemeClr val="accent4"/>
                </a:solidFill>
                <a:latin typeface="DM Sans"/>
              </a:rPr>
              <a:t>Understand the data's structure, data types, and sample records</a:t>
            </a:r>
            <a:endParaRPr lang="en-US" sz="900"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Check for Missing Values: </a:t>
            </a:r>
            <a:r>
              <a:rPr lang="en-US" sz="900" dirty="0">
                <a:solidFill>
                  <a:schemeClr val="accent4"/>
                </a:solidFill>
                <a:latin typeface="DM Sans"/>
              </a:rPr>
              <a:t>Identify and handle missing data using techniques like imputation or deletion.</a:t>
            </a:r>
            <a:endParaRPr lang="en-US" sz="900"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Univariate Analysis: </a:t>
            </a:r>
            <a:r>
              <a:rPr lang="en-US" sz="900" dirty="0">
                <a:solidFill>
                  <a:schemeClr val="accent4"/>
                </a:solidFill>
                <a:latin typeface="DM Sans"/>
              </a:rPr>
              <a:t>Analyze individual Numerical variables using </a:t>
            </a:r>
            <a:r>
              <a:rPr lang="en-US" sz="900" dirty="0" err="1">
                <a:solidFill>
                  <a:schemeClr val="accent4"/>
                </a:solidFill>
                <a:latin typeface="DM Sans"/>
              </a:rPr>
              <a:t>using</a:t>
            </a:r>
            <a:r>
              <a:rPr lang="en-US" sz="900" dirty="0">
                <a:solidFill>
                  <a:schemeClr val="accent4"/>
                </a:solidFill>
                <a:latin typeface="DM Sans"/>
              </a:rPr>
              <a:t> charts such as Histograms or box plots and Categorical variables using charts such as Bar charts, frequency tables.</a:t>
            </a:r>
          </a:p>
          <a:p>
            <a:pPr marL="228600" indent="-228600">
              <a:buClr>
                <a:schemeClr val="bg1"/>
              </a:buClr>
              <a:buFont typeface="+mj-lt"/>
              <a:buAutoNum type="arabicPeriod"/>
            </a:pPr>
            <a:endParaRPr lang="en-US" sz="900" b="1"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Bivariate and Multivariate Analysis: </a:t>
            </a:r>
            <a:r>
              <a:rPr lang="en-US" sz="900" dirty="0">
                <a:solidFill>
                  <a:schemeClr val="accent4"/>
                </a:solidFill>
                <a:latin typeface="DM Sans"/>
              </a:rPr>
              <a:t>Explore relationships between variables/columns</a:t>
            </a:r>
            <a:endParaRPr lang="en-US" sz="900"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Outlier Detection: </a:t>
            </a:r>
            <a:r>
              <a:rPr lang="en-US" sz="900" dirty="0">
                <a:solidFill>
                  <a:schemeClr val="accent4"/>
                </a:solidFill>
                <a:latin typeface="DM Sans"/>
              </a:rPr>
              <a:t>Identify and handle outliers using box plots or statistical methods such as IQR Method</a:t>
            </a:r>
            <a:endParaRPr lang="en-US" sz="900" dirty="0">
              <a:solidFill>
                <a:schemeClr val="accent4"/>
              </a:solidFill>
              <a:latin typeface="DM Sans"/>
              <a:sym typeface="DM Sans"/>
            </a:endParaRPr>
          </a:p>
          <a:p>
            <a:pPr marL="228600" indent="-228600">
              <a:buClr>
                <a:schemeClr val="bg1"/>
              </a:buClr>
              <a:buFont typeface="+mj-lt"/>
              <a:buAutoNum type="arabicPeriod"/>
            </a:pPr>
            <a:r>
              <a:rPr lang="en-US" sz="1050" b="1" dirty="0">
                <a:solidFill>
                  <a:schemeClr val="accent2"/>
                </a:solidFill>
                <a:latin typeface="DM Sans"/>
                <a:sym typeface="DM Sans"/>
              </a:rPr>
              <a:t>Feature Analysis:</a:t>
            </a:r>
            <a:r>
              <a:rPr lang="en-US" sz="1050" b="1" dirty="0">
                <a:solidFill>
                  <a:schemeClr val="accent2"/>
                </a:solidFill>
                <a:latin typeface="DM Sans"/>
              </a:rPr>
              <a:t> </a:t>
            </a:r>
            <a:r>
              <a:rPr lang="en-US" sz="900" dirty="0">
                <a:solidFill>
                  <a:schemeClr val="accent4"/>
                </a:solidFill>
                <a:latin typeface="DM Sans"/>
              </a:rPr>
              <a:t>Assess the importance and relationships between features for predictive modeling using heatmaps as an example</a:t>
            </a:r>
            <a:endParaRPr lang="en-US" sz="900" dirty="0">
              <a:solidFill>
                <a:schemeClr val="accent4"/>
              </a:solidFill>
              <a:latin typeface="DM Sans"/>
              <a:sym typeface="DM Sans"/>
            </a:endParaRPr>
          </a:p>
        </p:txBody>
      </p:sp>
      <p:pic>
        <p:nvPicPr>
          <p:cNvPr id="6147" name="Picture 3" descr="Choosing the Right Chart: A Guide to Effective Data Visualization in Data  Analysis | by Pawan Yadav | Medium">
            <a:extLst>
              <a:ext uri="{FF2B5EF4-FFF2-40B4-BE49-F238E27FC236}">
                <a16:creationId xmlns:a16="http://schemas.microsoft.com/office/drawing/2014/main" id="{2D4771EA-536A-410D-9A1D-7D77A5C3F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541" y="1551093"/>
            <a:ext cx="3020885" cy="1701469"/>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SAS: How to create Box Plot">
            <a:extLst>
              <a:ext uri="{FF2B5EF4-FFF2-40B4-BE49-F238E27FC236}">
                <a16:creationId xmlns:a16="http://schemas.microsoft.com/office/drawing/2014/main" id="{BA5478A3-5666-4321-9FC3-232A27553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244" y="3324908"/>
            <a:ext cx="2102382" cy="157678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1894;p53">
            <a:extLst>
              <a:ext uri="{FF2B5EF4-FFF2-40B4-BE49-F238E27FC236}">
                <a16:creationId xmlns:a16="http://schemas.microsoft.com/office/drawing/2014/main" id="{7DA859D9-1FE7-43E4-A938-ACC838D1ACD9}"/>
              </a:ext>
            </a:extLst>
          </p:cNvPr>
          <p:cNvGrpSpPr/>
          <p:nvPr/>
        </p:nvGrpSpPr>
        <p:grpSpPr>
          <a:xfrm rot="7523024">
            <a:off x="7404553" y="-1005132"/>
            <a:ext cx="2517291" cy="2427895"/>
            <a:chOff x="-2380606" y="634657"/>
            <a:chExt cx="3874200" cy="3874200"/>
          </a:xfrm>
        </p:grpSpPr>
        <p:grpSp>
          <p:nvGrpSpPr>
            <p:cNvPr id="8" name="Google Shape;1895;p53">
              <a:extLst>
                <a:ext uri="{FF2B5EF4-FFF2-40B4-BE49-F238E27FC236}">
                  <a16:creationId xmlns:a16="http://schemas.microsoft.com/office/drawing/2014/main" id="{491FD6DA-A712-4A7E-99A0-3C546BFB4BFC}"/>
                </a:ext>
              </a:extLst>
            </p:cNvPr>
            <p:cNvGrpSpPr/>
            <p:nvPr/>
          </p:nvGrpSpPr>
          <p:grpSpPr>
            <a:xfrm>
              <a:off x="-2380606" y="634657"/>
              <a:ext cx="3874200" cy="3874200"/>
              <a:chOff x="-5038081" y="-1708593"/>
              <a:chExt cx="3874200" cy="3874200"/>
            </a:xfrm>
          </p:grpSpPr>
          <p:sp>
            <p:nvSpPr>
              <p:cNvPr id="25" name="Google Shape;1896;p53">
                <a:extLst>
                  <a:ext uri="{FF2B5EF4-FFF2-40B4-BE49-F238E27FC236}">
                    <a16:creationId xmlns:a16="http://schemas.microsoft.com/office/drawing/2014/main" id="{D61510F1-5ED6-4667-9380-43E5E33174EF}"/>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97;p53">
                <a:extLst>
                  <a:ext uri="{FF2B5EF4-FFF2-40B4-BE49-F238E27FC236}">
                    <a16:creationId xmlns:a16="http://schemas.microsoft.com/office/drawing/2014/main" id="{C81ED20F-C10F-415F-B04A-8AD07D319AC3}"/>
                  </a:ext>
                </a:extLst>
              </p:cNvPr>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898;p53">
              <a:extLst>
                <a:ext uri="{FF2B5EF4-FFF2-40B4-BE49-F238E27FC236}">
                  <a16:creationId xmlns:a16="http://schemas.microsoft.com/office/drawing/2014/main" id="{67D88FEB-2AF3-4503-9C36-02C116E8ED53}"/>
                </a:ext>
              </a:extLst>
            </p:cNvPr>
            <p:cNvGrpSpPr/>
            <p:nvPr/>
          </p:nvGrpSpPr>
          <p:grpSpPr>
            <a:xfrm rot="-5400000">
              <a:off x="732996" y="3775194"/>
              <a:ext cx="439962" cy="440865"/>
              <a:chOff x="6877026" y="-284106"/>
              <a:chExt cx="815802" cy="817476"/>
            </a:xfrm>
          </p:grpSpPr>
          <p:sp>
            <p:nvSpPr>
              <p:cNvPr id="23" name="Google Shape;1899;p53">
                <a:extLst>
                  <a:ext uri="{FF2B5EF4-FFF2-40B4-BE49-F238E27FC236}">
                    <a16:creationId xmlns:a16="http://schemas.microsoft.com/office/drawing/2014/main" id="{74F81D5D-92C6-4FC2-829C-D44FFA4E17E7}"/>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00;p53">
                <a:extLst>
                  <a:ext uri="{FF2B5EF4-FFF2-40B4-BE49-F238E27FC236}">
                    <a16:creationId xmlns:a16="http://schemas.microsoft.com/office/drawing/2014/main" id="{B33CDA4B-094A-48F8-A4DA-3666BB0EE762}"/>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901;p53">
              <a:extLst>
                <a:ext uri="{FF2B5EF4-FFF2-40B4-BE49-F238E27FC236}">
                  <a16:creationId xmlns:a16="http://schemas.microsoft.com/office/drawing/2014/main" id="{8E3B815F-4D90-4E4E-9D22-74AEC0D9D501}"/>
                </a:ext>
              </a:extLst>
            </p:cNvPr>
            <p:cNvGrpSpPr/>
            <p:nvPr/>
          </p:nvGrpSpPr>
          <p:grpSpPr>
            <a:xfrm rot="-5400000">
              <a:off x="383131" y="1576641"/>
              <a:ext cx="349428" cy="349428"/>
              <a:chOff x="3750000" y="-1887300"/>
              <a:chExt cx="1325598" cy="1325598"/>
            </a:xfrm>
          </p:grpSpPr>
          <p:sp>
            <p:nvSpPr>
              <p:cNvPr id="11" name="Google Shape;1902;p53">
                <a:extLst>
                  <a:ext uri="{FF2B5EF4-FFF2-40B4-BE49-F238E27FC236}">
                    <a16:creationId xmlns:a16="http://schemas.microsoft.com/office/drawing/2014/main" id="{65FA748D-8EF6-44A3-8A61-CE76AA6955C8}"/>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3;p53">
                <a:extLst>
                  <a:ext uri="{FF2B5EF4-FFF2-40B4-BE49-F238E27FC236}">
                    <a16:creationId xmlns:a16="http://schemas.microsoft.com/office/drawing/2014/main" id="{DE109A89-6EA3-48F9-8440-073A6D3DE341}"/>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04;p53">
                <a:extLst>
                  <a:ext uri="{FF2B5EF4-FFF2-40B4-BE49-F238E27FC236}">
                    <a16:creationId xmlns:a16="http://schemas.microsoft.com/office/drawing/2014/main" id="{9074D9D2-6138-4E72-AB4B-353A57E1F971}"/>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5;p53">
                <a:extLst>
                  <a:ext uri="{FF2B5EF4-FFF2-40B4-BE49-F238E27FC236}">
                    <a16:creationId xmlns:a16="http://schemas.microsoft.com/office/drawing/2014/main" id="{3B984598-2EB4-4D6D-B8EB-C285FB55F682}"/>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06;p53">
                <a:extLst>
                  <a:ext uri="{FF2B5EF4-FFF2-40B4-BE49-F238E27FC236}">
                    <a16:creationId xmlns:a16="http://schemas.microsoft.com/office/drawing/2014/main" id="{FD6025AB-97E0-4353-886B-3D50D9C9F3E9}"/>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07;p53">
                <a:extLst>
                  <a:ext uri="{FF2B5EF4-FFF2-40B4-BE49-F238E27FC236}">
                    <a16:creationId xmlns:a16="http://schemas.microsoft.com/office/drawing/2014/main" id="{8507331B-8A24-4486-857A-9AE03C7659D2}"/>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08;p53">
                <a:extLst>
                  <a:ext uri="{FF2B5EF4-FFF2-40B4-BE49-F238E27FC236}">
                    <a16:creationId xmlns:a16="http://schemas.microsoft.com/office/drawing/2014/main" id="{C092CD8A-887F-4535-88FC-87AB960A3897}"/>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09;p53">
                <a:extLst>
                  <a:ext uri="{FF2B5EF4-FFF2-40B4-BE49-F238E27FC236}">
                    <a16:creationId xmlns:a16="http://schemas.microsoft.com/office/drawing/2014/main" id="{DE6DD450-E7CA-4817-A56B-7A16668F9C89}"/>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10;p53">
                <a:extLst>
                  <a:ext uri="{FF2B5EF4-FFF2-40B4-BE49-F238E27FC236}">
                    <a16:creationId xmlns:a16="http://schemas.microsoft.com/office/drawing/2014/main" id="{64F7F105-88BE-46C7-A342-661A47AC16D4}"/>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1;p53">
                <a:extLst>
                  <a:ext uri="{FF2B5EF4-FFF2-40B4-BE49-F238E27FC236}">
                    <a16:creationId xmlns:a16="http://schemas.microsoft.com/office/drawing/2014/main" id="{D8E7834E-44C5-4B8B-AF94-081963E05DF9}"/>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2;p53">
                <a:extLst>
                  <a:ext uri="{FF2B5EF4-FFF2-40B4-BE49-F238E27FC236}">
                    <a16:creationId xmlns:a16="http://schemas.microsoft.com/office/drawing/2014/main" id="{4AC265EE-FE2D-44EE-9927-03D824B9BD79}"/>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13;p53">
                <a:extLst>
                  <a:ext uri="{FF2B5EF4-FFF2-40B4-BE49-F238E27FC236}">
                    <a16:creationId xmlns:a16="http://schemas.microsoft.com/office/drawing/2014/main" id="{BFFF74A3-84A4-426D-8745-CABA9533B6DF}"/>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794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79555" y="237859"/>
            <a:ext cx="890914"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107046" y="2170211"/>
            <a:ext cx="1975398" cy="4015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00" b="1" dirty="0"/>
              <a:t>Eng. Mohamed Ashraf</a:t>
            </a:r>
          </a:p>
          <a:p>
            <a:pPr marL="0" lvl="0" indent="0" rtl="0">
              <a:spcBef>
                <a:spcPts val="0"/>
              </a:spcBef>
              <a:spcAft>
                <a:spcPts val="0"/>
              </a:spcAft>
              <a:buNone/>
            </a:pPr>
            <a:r>
              <a:rPr lang="it-IT" sz="700" dirty="0"/>
              <a:t>Data Scientist</a:t>
            </a:r>
          </a:p>
          <a:p>
            <a:pPr marL="0" lvl="0" indent="0" rtl="0">
              <a:spcBef>
                <a:spcPts val="0"/>
              </a:spcBef>
              <a:spcAft>
                <a:spcPts val="0"/>
              </a:spcAft>
              <a:buNone/>
            </a:pPr>
            <a:r>
              <a:rPr lang="it-IT" sz="700" dirty="0"/>
              <a:t> ||BI Trainee @ITI</a:t>
            </a:r>
            <a:endParaRPr lang="en-US" sz="700" dirty="0"/>
          </a:p>
          <a:p>
            <a:pPr marL="0" lvl="0" indent="0" rtl="0">
              <a:spcBef>
                <a:spcPts val="0"/>
              </a:spcBef>
              <a:spcAft>
                <a:spcPts val="0"/>
              </a:spcAft>
              <a:buNone/>
            </a:pPr>
            <a:endParaRPr sz="700" b="1" dirty="0"/>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6" name="Picture 5">
            <a:extLst>
              <a:ext uri="{FF2B5EF4-FFF2-40B4-BE49-F238E27FC236}">
                <a16:creationId xmlns:a16="http://schemas.microsoft.com/office/drawing/2014/main" id="{75FE9BDE-566A-461A-99A3-B57978074DEC}"/>
              </a:ext>
            </a:extLst>
          </p:cNvPr>
          <p:cNvPicPr>
            <a:picLocks noChangeAspect="1"/>
          </p:cNvPicPr>
          <p:nvPr/>
        </p:nvPicPr>
        <p:blipFill rotWithShape="1">
          <a:blip r:embed="rId3"/>
          <a:srcRect l="8514" t="23424" r="7618" b="28155"/>
          <a:stretch/>
        </p:blipFill>
        <p:spPr>
          <a:xfrm>
            <a:off x="253830" y="797446"/>
            <a:ext cx="1316000" cy="1350765"/>
          </a:xfrm>
          <a:prstGeom prst="ellipse">
            <a:avLst/>
          </a:prstGeom>
          <a:ln>
            <a:noFill/>
          </a:ln>
          <a:effectLst>
            <a:softEdge rad="112500"/>
          </a:effectLst>
        </p:spPr>
      </p:pic>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4"/>
          <a:srcRect l="9265" r="8504" b="30103"/>
          <a:stretch/>
        </p:blipFill>
        <p:spPr>
          <a:xfrm>
            <a:off x="1707061" y="843949"/>
            <a:ext cx="1316000" cy="1350765"/>
          </a:xfrm>
          <a:prstGeom prst="ellipse">
            <a:avLst/>
          </a:prstGeom>
          <a:ln>
            <a:noFill/>
          </a:ln>
          <a:effectLst>
            <a:softEdge rad="112500"/>
          </a:effectLst>
        </p:spPr>
      </p:pic>
      <p:pic>
        <p:nvPicPr>
          <p:cNvPr id="59" name="Picture 58">
            <a:extLst>
              <a:ext uri="{FF2B5EF4-FFF2-40B4-BE49-F238E27FC236}">
                <a16:creationId xmlns:a16="http://schemas.microsoft.com/office/drawing/2014/main" id="{7C595FD6-D5FA-4F6A-BC2B-650C7F603BE6}"/>
              </a:ext>
            </a:extLst>
          </p:cNvPr>
          <p:cNvPicPr>
            <a:picLocks noChangeAspect="1"/>
          </p:cNvPicPr>
          <p:nvPr/>
        </p:nvPicPr>
        <p:blipFill rotWithShape="1">
          <a:blip r:embed="rId5"/>
          <a:srcRect t="31567" r="18739" b="12828"/>
          <a:stretch/>
        </p:blipFill>
        <p:spPr>
          <a:xfrm>
            <a:off x="3056414" y="843949"/>
            <a:ext cx="1316000" cy="1350765"/>
          </a:xfrm>
          <a:prstGeom prst="ellipse">
            <a:avLst/>
          </a:prstGeom>
          <a:ln>
            <a:noFill/>
          </a:ln>
          <a:effectLst>
            <a:softEdge rad="112500"/>
          </a:effectLst>
        </p:spPr>
      </p:pic>
      <p:pic>
        <p:nvPicPr>
          <p:cNvPr id="60" name="Picture 59">
            <a:extLst>
              <a:ext uri="{FF2B5EF4-FFF2-40B4-BE49-F238E27FC236}">
                <a16:creationId xmlns:a16="http://schemas.microsoft.com/office/drawing/2014/main" id="{A760CCCE-D1D2-4E88-8F64-5281FF5C62EF}"/>
              </a:ext>
            </a:extLst>
          </p:cNvPr>
          <p:cNvPicPr>
            <a:picLocks noChangeAspect="1"/>
          </p:cNvPicPr>
          <p:nvPr/>
        </p:nvPicPr>
        <p:blipFill rotWithShape="1">
          <a:blip r:embed="rId6"/>
          <a:srcRect l="8379" t="2857" r="11654" b="25197"/>
          <a:stretch/>
        </p:blipFill>
        <p:spPr>
          <a:xfrm>
            <a:off x="4572000" y="797445"/>
            <a:ext cx="1316000" cy="1350765"/>
          </a:xfrm>
          <a:prstGeom prst="ellipse">
            <a:avLst/>
          </a:prstGeom>
          <a:ln>
            <a:noFill/>
          </a:ln>
          <a:effectLst>
            <a:softEdge rad="112500"/>
          </a:effectLst>
        </p:spPr>
      </p:pic>
      <p:pic>
        <p:nvPicPr>
          <p:cNvPr id="64" name="Picture 63">
            <a:extLst>
              <a:ext uri="{FF2B5EF4-FFF2-40B4-BE49-F238E27FC236}">
                <a16:creationId xmlns:a16="http://schemas.microsoft.com/office/drawing/2014/main" id="{6F04A2DE-C618-4CD2-86D8-6ED571EC9F68}"/>
              </a:ext>
            </a:extLst>
          </p:cNvPr>
          <p:cNvPicPr>
            <a:picLocks noChangeAspect="1"/>
          </p:cNvPicPr>
          <p:nvPr/>
        </p:nvPicPr>
        <p:blipFill rotWithShape="1">
          <a:blip r:embed="rId7"/>
          <a:srcRect l="16990" t="2066" r="16630" b="27828"/>
          <a:stretch/>
        </p:blipFill>
        <p:spPr>
          <a:xfrm>
            <a:off x="4576734" y="2995901"/>
            <a:ext cx="1316000" cy="1350765"/>
          </a:xfrm>
          <a:prstGeom prst="ellipse">
            <a:avLst/>
          </a:prstGeom>
          <a:ln>
            <a:noFill/>
          </a:ln>
          <a:effectLst>
            <a:softEdge rad="112500"/>
          </a:effectLst>
        </p:spPr>
      </p:pic>
      <p:pic>
        <p:nvPicPr>
          <p:cNvPr id="67" name="Picture 66">
            <a:extLst>
              <a:ext uri="{FF2B5EF4-FFF2-40B4-BE49-F238E27FC236}">
                <a16:creationId xmlns:a16="http://schemas.microsoft.com/office/drawing/2014/main" id="{EC68F852-6FB4-483C-B709-50FA0767DD9B}"/>
              </a:ext>
            </a:extLst>
          </p:cNvPr>
          <p:cNvPicPr>
            <a:picLocks noChangeAspect="1"/>
          </p:cNvPicPr>
          <p:nvPr/>
        </p:nvPicPr>
        <p:blipFill rotWithShape="1">
          <a:blip r:embed="rId8"/>
          <a:srcRect l="22502" t="5720" r="614" b="35155"/>
          <a:stretch/>
        </p:blipFill>
        <p:spPr>
          <a:xfrm>
            <a:off x="1580282" y="2879999"/>
            <a:ext cx="1316000" cy="1350765"/>
          </a:xfrm>
          <a:prstGeom prst="ellipse">
            <a:avLst/>
          </a:prstGeom>
          <a:ln>
            <a:noFill/>
          </a:ln>
          <a:effectLst>
            <a:softEdge rad="112500"/>
          </a:effectLst>
        </p:spPr>
      </p:pic>
      <p:pic>
        <p:nvPicPr>
          <p:cNvPr id="68" name="Picture 67">
            <a:extLst>
              <a:ext uri="{FF2B5EF4-FFF2-40B4-BE49-F238E27FC236}">
                <a16:creationId xmlns:a16="http://schemas.microsoft.com/office/drawing/2014/main" id="{6FB00168-C70A-405C-BF72-F5216D0D4FEB}"/>
              </a:ext>
            </a:extLst>
          </p:cNvPr>
          <p:cNvPicPr>
            <a:picLocks noChangeAspect="1"/>
          </p:cNvPicPr>
          <p:nvPr/>
        </p:nvPicPr>
        <p:blipFill>
          <a:blip r:embed="rId9"/>
          <a:srcRect t="7901" b="7901"/>
          <a:stretch/>
        </p:blipFill>
        <p:spPr>
          <a:xfrm>
            <a:off x="6110487" y="797444"/>
            <a:ext cx="1316000" cy="1350765"/>
          </a:xfrm>
          <a:prstGeom prst="ellipse">
            <a:avLst/>
          </a:prstGeom>
          <a:ln>
            <a:noFill/>
          </a:ln>
          <a:effectLst>
            <a:softEdge rad="112500"/>
          </a:effectLst>
        </p:spPr>
      </p:pic>
      <p:pic>
        <p:nvPicPr>
          <p:cNvPr id="69" name="Picture 68">
            <a:extLst>
              <a:ext uri="{FF2B5EF4-FFF2-40B4-BE49-F238E27FC236}">
                <a16:creationId xmlns:a16="http://schemas.microsoft.com/office/drawing/2014/main" id="{04F6130A-1254-459C-AD92-751A8D4DFA4F}"/>
              </a:ext>
            </a:extLst>
          </p:cNvPr>
          <p:cNvPicPr>
            <a:picLocks noChangeAspect="1"/>
          </p:cNvPicPr>
          <p:nvPr/>
        </p:nvPicPr>
        <p:blipFill>
          <a:blip r:embed="rId10"/>
          <a:srcRect t="7383" b="7383"/>
          <a:stretch/>
        </p:blipFill>
        <p:spPr>
          <a:xfrm>
            <a:off x="3057669" y="2887434"/>
            <a:ext cx="1316000" cy="1350765"/>
          </a:xfrm>
          <a:prstGeom prst="ellipse">
            <a:avLst/>
          </a:prstGeom>
          <a:ln>
            <a:noFill/>
          </a:ln>
          <a:effectLst>
            <a:softEdge rad="112500"/>
          </a:effectLst>
        </p:spPr>
      </p:pic>
      <p:pic>
        <p:nvPicPr>
          <p:cNvPr id="70" name="Picture 69">
            <a:extLst>
              <a:ext uri="{FF2B5EF4-FFF2-40B4-BE49-F238E27FC236}">
                <a16:creationId xmlns:a16="http://schemas.microsoft.com/office/drawing/2014/main" id="{425D6F9C-BA3F-4155-BC5A-4C2B10084EFE}"/>
              </a:ext>
            </a:extLst>
          </p:cNvPr>
          <p:cNvPicPr>
            <a:picLocks noChangeAspect="1"/>
          </p:cNvPicPr>
          <p:nvPr/>
        </p:nvPicPr>
        <p:blipFill rotWithShape="1">
          <a:blip r:embed="rId11"/>
          <a:srcRect l="-800" t="7212" r="800" b="35276"/>
          <a:stretch/>
        </p:blipFill>
        <p:spPr>
          <a:xfrm>
            <a:off x="6161825" y="2995901"/>
            <a:ext cx="1249973" cy="1282994"/>
          </a:xfrm>
          <a:prstGeom prst="ellipse">
            <a:avLst/>
          </a:prstGeom>
          <a:ln>
            <a:noFill/>
          </a:ln>
          <a:effectLst>
            <a:softEdge rad="112500"/>
          </a:effectLst>
        </p:spPr>
      </p:pic>
      <p:pic>
        <p:nvPicPr>
          <p:cNvPr id="71" name="Picture 70">
            <a:extLst>
              <a:ext uri="{FF2B5EF4-FFF2-40B4-BE49-F238E27FC236}">
                <a16:creationId xmlns:a16="http://schemas.microsoft.com/office/drawing/2014/main" id="{E9AB8E2A-AF50-400B-B5D1-02AD704ABE2A}"/>
              </a:ext>
            </a:extLst>
          </p:cNvPr>
          <p:cNvPicPr>
            <a:picLocks noChangeAspect="1"/>
          </p:cNvPicPr>
          <p:nvPr/>
        </p:nvPicPr>
        <p:blipFill rotWithShape="1">
          <a:blip r:embed="rId12"/>
          <a:srcRect l="1912" t="6096" r="-1912" b="36168"/>
          <a:stretch/>
        </p:blipFill>
        <p:spPr>
          <a:xfrm>
            <a:off x="253830" y="2887435"/>
            <a:ext cx="1316000" cy="1350765"/>
          </a:xfrm>
          <a:prstGeom prst="ellipse">
            <a:avLst/>
          </a:prstGeom>
          <a:ln>
            <a:noFill/>
          </a:ln>
          <a:effectLst>
            <a:softEdge rad="112500"/>
          </a:effectLst>
        </p:spPr>
      </p:pic>
      <p:pic>
        <p:nvPicPr>
          <p:cNvPr id="72" name="Picture 71">
            <a:extLst>
              <a:ext uri="{FF2B5EF4-FFF2-40B4-BE49-F238E27FC236}">
                <a16:creationId xmlns:a16="http://schemas.microsoft.com/office/drawing/2014/main" id="{D94BD8BC-C4E5-409A-B476-2BD45741B0F8}"/>
              </a:ext>
            </a:extLst>
          </p:cNvPr>
          <p:cNvPicPr>
            <a:picLocks noChangeAspect="1"/>
          </p:cNvPicPr>
          <p:nvPr/>
        </p:nvPicPr>
        <p:blipFill rotWithShape="1">
          <a:blip r:embed="rId13"/>
          <a:srcRect l="22814" t="27115" r="12876" b="23378"/>
          <a:stretch/>
        </p:blipFill>
        <p:spPr>
          <a:xfrm>
            <a:off x="7553109" y="2887431"/>
            <a:ext cx="1316000" cy="1350765"/>
          </a:xfrm>
          <a:prstGeom prst="ellipse">
            <a:avLst/>
          </a:prstGeom>
          <a:ln>
            <a:noFill/>
          </a:ln>
          <a:effectLst>
            <a:softEdge rad="112500"/>
          </a:effectLst>
        </p:spPr>
      </p:pic>
      <p:pic>
        <p:nvPicPr>
          <p:cNvPr id="73" name="Picture 72">
            <a:extLst>
              <a:ext uri="{FF2B5EF4-FFF2-40B4-BE49-F238E27FC236}">
                <a16:creationId xmlns:a16="http://schemas.microsoft.com/office/drawing/2014/main" id="{F01CD7E1-60B1-4E8C-A385-4A74846FAD7C}"/>
              </a:ext>
            </a:extLst>
          </p:cNvPr>
          <p:cNvPicPr>
            <a:picLocks noChangeAspect="1"/>
          </p:cNvPicPr>
          <p:nvPr/>
        </p:nvPicPr>
        <p:blipFill rotWithShape="1">
          <a:blip r:embed="rId14"/>
          <a:srcRect l="6372" t="83" r="6334" b="28307"/>
          <a:stretch/>
        </p:blipFill>
        <p:spPr>
          <a:xfrm>
            <a:off x="7554364" y="843948"/>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1375185" y="2186796"/>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Shehab</a:t>
            </a:r>
            <a:br>
              <a:rPr lang="en-US" sz="700" b="1" dirty="0"/>
            </a:br>
            <a:r>
              <a:rPr lang="en-US" sz="700" b="1" dirty="0"/>
              <a:t> </a:t>
            </a:r>
            <a:r>
              <a:rPr lang="en-US" sz="700" dirty="0"/>
              <a:t>Core Team </a:t>
            </a:r>
            <a:r>
              <a:rPr lang="it-IT" sz="700" dirty="0"/>
              <a:t>Data Science &amp; AI </a:t>
            </a:r>
          </a:p>
          <a:p>
            <a:pPr marL="0" indent="0"/>
            <a:r>
              <a:rPr lang="it-IT" sz="700" dirty="0"/>
              <a:t>@GDG-On Campus || </a:t>
            </a:r>
          </a:p>
          <a:p>
            <a:pPr marL="0" indent="0"/>
            <a:r>
              <a:rPr lang="it-IT" sz="700" dirty="0"/>
              <a:t>Data Analysis Trainee @Growth-Level</a:t>
            </a:r>
            <a:endParaRPr lang="en-US" sz="700" dirty="0"/>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2799301" y="217733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Mostafa </a:t>
            </a:r>
            <a:r>
              <a:rPr lang="en-US" sz="700" b="1" dirty="0" err="1"/>
              <a:t>Eliwa</a:t>
            </a:r>
            <a:endParaRPr lang="en-US" sz="700" b="1" dirty="0"/>
          </a:p>
          <a:p>
            <a:pPr marL="0" indent="0"/>
            <a:r>
              <a:rPr lang="en-US" sz="700" dirty="0"/>
              <a:t>Microsoft Certified </a:t>
            </a:r>
          </a:p>
          <a:p>
            <a:pPr marL="0" indent="0"/>
            <a:r>
              <a:rPr lang="en-US" sz="700" dirty="0"/>
              <a:t>Machine Learning @DEPI</a:t>
            </a:r>
          </a:p>
          <a:p>
            <a:pPr marL="0" indent="0"/>
            <a:r>
              <a:rPr lang="en-US" sz="700" dirty="0"/>
              <a:t>|| Second Place At DEPI </a:t>
            </a:r>
          </a:p>
          <a:p>
            <a:pPr marL="0" indent="0"/>
            <a:r>
              <a:rPr lang="en-US" sz="700" dirty="0"/>
              <a:t>Grad-Projects Competition Overall Egypt</a:t>
            </a:r>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273593" y="2116281"/>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Ibrahim Said </a:t>
            </a:r>
            <a:r>
              <a:rPr lang="en-US" sz="700" b="1" dirty="0" err="1"/>
              <a:t>Mosa</a:t>
            </a:r>
            <a:endParaRPr lang="en-US" sz="700" b="1" dirty="0"/>
          </a:p>
          <a:p>
            <a:pPr marL="0" indent="0"/>
            <a:r>
              <a:rPr lang="en-US" sz="700" dirty="0"/>
              <a:t>AI systems member </a:t>
            </a:r>
          </a:p>
          <a:p>
            <a:pPr marL="0" indent="0"/>
            <a:r>
              <a:rPr lang="en-US" sz="700" dirty="0"/>
              <a:t>Technical member at GHOSTECH(2023) event @IEEE-BUB ||</a:t>
            </a:r>
          </a:p>
          <a:p>
            <a:pPr marL="0" indent="0"/>
            <a:r>
              <a:rPr lang="en-US" sz="700" dirty="0"/>
              <a:t> Core Team member </a:t>
            </a:r>
          </a:p>
          <a:p>
            <a:pPr marL="0" indent="0"/>
            <a:r>
              <a:rPr lang="en-US" sz="700" dirty="0"/>
              <a:t>@GDG-On Campus</a:t>
            </a:r>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044393" y="2122076"/>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Azza</a:t>
            </a:r>
            <a:r>
              <a:rPr lang="en-US" sz="700" b="1" dirty="0"/>
              <a:t> </a:t>
            </a:r>
            <a:r>
              <a:rPr lang="en-US" sz="700" b="1" dirty="0" err="1"/>
              <a:t>Yehya</a:t>
            </a:r>
            <a:endParaRPr lang="en-US" sz="700" b="1" dirty="0"/>
          </a:p>
          <a:p>
            <a:pPr marL="0" indent="0"/>
            <a:r>
              <a:rPr lang="en-US" sz="700" dirty="0"/>
              <a:t>Kaggle Expert || Data Analyst Trainee @ PEA Learn Company || AI Diploma Graduate @ MEC Academy</a:t>
            </a:r>
          </a:p>
        </p:txBody>
      </p:sp>
      <p:sp>
        <p:nvSpPr>
          <p:cNvPr id="80" name="Google Shape;1460;p37">
            <a:extLst>
              <a:ext uri="{FF2B5EF4-FFF2-40B4-BE49-F238E27FC236}">
                <a16:creationId xmlns:a16="http://schemas.microsoft.com/office/drawing/2014/main" id="{E9FECBC8-554D-4360-9732-B082E6170741}"/>
              </a:ext>
            </a:extLst>
          </p:cNvPr>
          <p:cNvSpPr txBox="1">
            <a:spLocks/>
          </p:cNvSpPr>
          <p:nvPr/>
        </p:nvSpPr>
        <p:spPr>
          <a:xfrm>
            <a:off x="7436939" y="2151393"/>
            <a:ext cx="1757559" cy="873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Ibrahim </a:t>
            </a:r>
            <a:r>
              <a:rPr lang="en-US" sz="700" b="1" dirty="0" err="1"/>
              <a:t>Abdelfatah</a:t>
            </a:r>
            <a:endParaRPr lang="en-US" sz="700" b="1" dirty="0"/>
          </a:p>
          <a:p>
            <a:pPr marL="0" indent="0"/>
            <a:r>
              <a:rPr lang="en-US" sz="700" dirty="0"/>
              <a:t>Data Science &amp; AI core team member @GDG-BUE || Electrical engineering student || Graduated Data Scientist from DEPI Microsoft SC EELU Data Science student</a:t>
            </a:r>
          </a:p>
        </p:txBody>
      </p:sp>
      <p:sp>
        <p:nvSpPr>
          <p:cNvPr id="81" name="Google Shape;1460;p37">
            <a:extLst>
              <a:ext uri="{FF2B5EF4-FFF2-40B4-BE49-F238E27FC236}">
                <a16:creationId xmlns:a16="http://schemas.microsoft.com/office/drawing/2014/main" id="{80BE542C-7CCF-4742-827D-40D963C8B479}"/>
              </a:ext>
            </a:extLst>
          </p:cNvPr>
          <p:cNvSpPr txBox="1">
            <a:spLocks/>
          </p:cNvSpPr>
          <p:nvPr/>
        </p:nvSpPr>
        <p:spPr>
          <a:xfrm>
            <a:off x="-107046" y="42845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Wafaa Ahmed</a:t>
            </a:r>
            <a:endParaRPr lang="en-US" sz="700" dirty="0"/>
          </a:p>
          <a:p>
            <a:pPr marL="0" indent="0"/>
            <a:r>
              <a:rPr lang="en-US" sz="700" dirty="0"/>
              <a:t>Core team member at GDG </a:t>
            </a:r>
            <a:r>
              <a:rPr lang="en-US" sz="700" dirty="0" err="1"/>
              <a:t>BenhaITI</a:t>
            </a:r>
            <a:r>
              <a:rPr lang="en-US" sz="700" dirty="0"/>
              <a:t> trainee</a:t>
            </a:r>
          </a:p>
        </p:txBody>
      </p:sp>
      <p:sp>
        <p:nvSpPr>
          <p:cNvPr id="82" name="Google Shape;1460;p37">
            <a:extLst>
              <a:ext uri="{FF2B5EF4-FFF2-40B4-BE49-F238E27FC236}">
                <a16:creationId xmlns:a16="http://schemas.microsoft.com/office/drawing/2014/main" id="{97D2EE61-B9D7-42A1-8B34-3D857F30946B}"/>
              </a:ext>
            </a:extLst>
          </p:cNvPr>
          <p:cNvSpPr txBox="1">
            <a:spLocks/>
          </p:cNvSpPr>
          <p:nvPr/>
        </p:nvSpPr>
        <p:spPr>
          <a:xfrm>
            <a:off x="5935583" y="4274937"/>
            <a:ext cx="1679052"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Nada Mohamed </a:t>
            </a:r>
            <a:br>
              <a:rPr lang="en-US" sz="700" b="1" dirty="0"/>
            </a:br>
            <a:r>
              <a:rPr lang="en-US" sz="700" b="1" dirty="0"/>
              <a:t>Data Analyst &amp; Scientist Core team Data Science &amp; AI @ GDG on Campus Trainee to </a:t>
            </a:r>
            <a:r>
              <a:rPr lang="en-US" sz="700" b="1" dirty="0" err="1"/>
              <a:t>CodeAlpha</a:t>
            </a:r>
            <a:endParaRPr lang="en-US" sz="700" b="1" dirty="0"/>
          </a:p>
          <a:p>
            <a:pPr marL="0" indent="0"/>
            <a:endParaRPr lang="en-US" sz="700" b="1" dirty="0"/>
          </a:p>
        </p:txBody>
      </p:sp>
      <p:sp>
        <p:nvSpPr>
          <p:cNvPr id="83" name="Google Shape;1460;p37">
            <a:extLst>
              <a:ext uri="{FF2B5EF4-FFF2-40B4-BE49-F238E27FC236}">
                <a16:creationId xmlns:a16="http://schemas.microsoft.com/office/drawing/2014/main" id="{7F4ACE5D-0AD2-4009-B1B8-F7F3D4AF91D3}"/>
              </a:ext>
            </a:extLst>
          </p:cNvPr>
          <p:cNvSpPr txBox="1">
            <a:spLocks/>
          </p:cNvSpPr>
          <p:nvPr/>
        </p:nvSpPr>
        <p:spPr>
          <a:xfrm>
            <a:off x="2977441" y="4207161"/>
            <a:ext cx="164018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Habiba Khaled</a:t>
            </a:r>
          </a:p>
          <a:p>
            <a:pPr marL="0" indent="0"/>
            <a:r>
              <a:rPr lang="en-US" sz="700" dirty="0"/>
              <a:t>Microsoft certified data </a:t>
            </a:r>
            <a:r>
              <a:rPr lang="en-US" sz="700" dirty="0" err="1"/>
              <a:t>engineer@depiBI</a:t>
            </a:r>
            <a:r>
              <a:rPr lang="en-US" sz="700" dirty="0"/>
              <a:t> </a:t>
            </a:r>
            <a:r>
              <a:rPr lang="en-US" sz="700" dirty="0" err="1"/>
              <a:t>trainee@iticoding</a:t>
            </a:r>
            <a:r>
              <a:rPr lang="en-US" sz="700" dirty="0"/>
              <a:t> </a:t>
            </a:r>
            <a:r>
              <a:rPr lang="en-US" sz="700" dirty="0" err="1"/>
              <a:t>insrtucor@idevelopercore-team</a:t>
            </a:r>
            <a:r>
              <a:rPr lang="en-US" sz="700" dirty="0"/>
              <a:t> </a:t>
            </a:r>
            <a:r>
              <a:rPr lang="en-US" sz="700" dirty="0" err="1"/>
              <a:t>member@gdg</a:t>
            </a:r>
            <a:r>
              <a:rPr lang="en-US" sz="700" dirty="0"/>
              <a:t> on campus</a:t>
            </a:r>
          </a:p>
        </p:txBody>
      </p:sp>
      <p:sp>
        <p:nvSpPr>
          <p:cNvPr id="85" name="Google Shape;1460;p37">
            <a:extLst>
              <a:ext uri="{FF2B5EF4-FFF2-40B4-BE49-F238E27FC236}">
                <a16:creationId xmlns:a16="http://schemas.microsoft.com/office/drawing/2014/main" id="{F9A32FFF-0C43-4AC6-8DAA-104422D8EC42}"/>
              </a:ext>
            </a:extLst>
          </p:cNvPr>
          <p:cNvSpPr txBox="1">
            <a:spLocks/>
          </p:cNvSpPr>
          <p:nvPr/>
        </p:nvSpPr>
        <p:spPr>
          <a:xfrm>
            <a:off x="4292050" y="42845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Ashraf</a:t>
            </a:r>
          </a:p>
          <a:p>
            <a:pPr marL="0" indent="0"/>
            <a:r>
              <a:rPr lang="en-US" sz="700" b="1" dirty="0"/>
              <a:t>Technical Data Science &amp; AI @GDG-On Campus || power pi developer || Data Analyst</a:t>
            </a:r>
          </a:p>
        </p:txBody>
      </p:sp>
      <p:sp>
        <p:nvSpPr>
          <p:cNvPr id="86" name="Google Shape;1460;p37">
            <a:extLst>
              <a:ext uri="{FF2B5EF4-FFF2-40B4-BE49-F238E27FC236}">
                <a16:creationId xmlns:a16="http://schemas.microsoft.com/office/drawing/2014/main" id="{B25AC94D-1735-4C18-B4AA-D93A55B72274}"/>
              </a:ext>
            </a:extLst>
          </p:cNvPr>
          <p:cNvSpPr txBox="1">
            <a:spLocks/>
          </p:cNvSpPr>
          <p:nvPr/>
        </p:nvSpPr>
        <p:spPr>
          <a:xfrm>
            <a:off x="1468708" y="4160040"/>
            <a:ext cx="1489177"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Mostafa </a:t>
            </a:r>
            <a:r>
              <a:rPr lang="en-US" sz="700" b="1" dirty="0" err="1"/>
              <a:t>Sobieh</a:t>
            </a:r>
            <a:endParaRPr lang="en-US" sz="700" b="1" dirty="0"/>
          </a:p>
          <a:p>
            <a:pPr marL="0" indent="0"/>
            <a:r>
              <a:rPr lang="en-US" sz="700" b="1" dirty="0"/>
              <a:t>data analyst||  BI Development internship from ITI || core team &amp; instructor  data science &amp; AI @ GDG On Campus</a:t>
            </a:r>
          </a:p>
        </p:txBody>
      </p:sp>
      <p:sp>
        <p:nvSpPr>
          <p:cNvPr id="87" name="Google Shape;1460;p37">
            <a:extLst>
              <a:ext uri="{FF2B5EF4-FFF2-40B4-BE49-F238E27FC236}">
                <a16:creationId xmlns:a16="http://schemas.microsoft.com/office/drawing/2014/main" id="{039CB019-9F86-430C-9FE1-9A9099250E8F}"/>
              </a:ext>
            </a:extLst>
          </p:cNvPr>
          <p:cNvSpPr txBox="1">
            <a:spLocks/>
          </p:cNvSpPr>
          <p:nvPr/>
        </p:nvSpPr>
        <p:spPr>
          <a:xfrm>
            <a:off x="7616597" y="4265285"/>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Naira </a:t>
            </a:r>
            <a:r>
              <a:rPr lang="en-US" sz="700" b="1" dirty="0" err="1"/>
              <a:t>Zidan</a:t>
            </a:r>
            <a:endParaRPr lang="en-US" sz="700" b="1" dirty="0"/>
          </a:p>
          <a:p>
            <a:pPr marL="0" indent="0"/>
            <a:r>
              <a:rPr lang="en-US" sz="700" b="1" dirty="0"/>
              <a:t>Orange certified AI trainee || Old Core-team data analysis</a:t>
            </a:r>
          </a:p>
        </p:txBody>
      </p:sp>
    </p:spTree>
    <p:extLst>
      <p:ext uri="{BB962C8B-B14F-4D97-AF65-F5344CB8AC3E}">
        <p14:creationId xmlns:p14="http://schemas.microsoft.com/office/powerpoint/2010/main" val="376195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grpSp>
        <p:nvGrpSpPr>
          <p:cNvPr id="1894" name="Google Shape;1894;p53"/>
          <p:cNvGrpSpPr/>
          <p:nvPr/>
        </p:nvGrpSpPr>
        <p:grpSpPr>
          <a:xfrm rot="2883712">
            <a:off x="-1359347" y="-1444409"/>
            <a:ext cx="3887489" cy="3891677"/>
            <a:chOff x="-2380606" y="634657"/>
            <a:chExt cx="3874200" cy="3874200"/>
          </a:xfrm>
        </p:grpSpPr>
        <p:grpSp>
          <p:nvGrpSpPr>
            <p:cNvPr id="1895" name="Google Shape;1895;p53"/>
            <p:cNvGrpSpPr/>
            <p:nvPr/>
          </p:nvGrpSpPr>
          <p:grpSpPr>
            <a:xfrm>
              <a:off x="-2380606" y="634657"/>
              <a:ext cx="3874200" cy="3874200"/>
              <a:chOff x="-5038081" y="-1708593"/>
              <a:chExt cx="3874200" cy="3874200"/>
            </a:xfrm>
          </p:grpSpPr>
          <p:sp>
            <p:nvSpPr>
              <p:cNvPr id="1896" name="Google Shape;1896;p53"/>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rot="5400000">
                <a:off x="-4809326"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53"/>
            <p:cNvGrpSpPr/>
            <p:nvPr/>
          </p:nvGrpSpPr>
          <p:grpSpPr>
            <a:xfrm rot="-5400000">
              <a:off x="732996" y="3775194"/>
              <a:ext cx="439962" cy="440865"/>
              <a:chOff x="6877026" y="-284106"/>
              <a:chExt cx="815802" cy="817476"/>
            </a:xfrm>
          </p:grpSpPr>
          <p:sp>
            <p:nvSpPr>
              <p:cNvPr id="1899" name="Google Shape;1899;p53"/>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3"/>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3"/>
            <p:cNvGrpSpPr/>
            <p:nvPr/>
          </p:nvGrpSpPr>
          <p:grpSpPr>
            <a:xfrm rot="-5400000">
              <a:off x="383131" y="1576641"/>
              <a:ext cx="349428" cy="349428"/>
              <a:chOff x="3750000" y="-1887300"/>
              <a:chExt cx="1325598" cy="1325598"/>
            </a:xfrm>
          </p:grpSpPr>
          <p:sp>
            <p:nvSpPr>
              <p:cNvPr id="1902" name="Google Shape;1902;p53"/>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3"/>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3"/>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3"/>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3"/>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3"/>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3"/>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3"/>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3"/>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3"/>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5" name="Picture 2" descr="Lets Go To Work GIFs | Tenor">
            <a:extLst>
              <a:ext uri="{FF2B5EF4-FFF2-40B4-BE49-F238E27FC236}">
                <a16:creationId xmlns:a16="http://schemas.microsoft.com/office/drawing/2014/main" id="{98E55C37-6128-45EA-AEA0-02D3B8F59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544" y="1252423"/>
            <a:ext cx="2125054" cy="2125054"/>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706;p49">
            <a:extLst>
              <a:ext uri="{FF2B5EF4-FFF2-40B4-BE49-F238E27FC236}">
                <a16:creationId xmlns:a16="http://schemas.microsoft.com/office/drawing/2014/main" id="{9A5B0C01-048F-4371-9AA7-56BF3B2CE594}"/>
              </a:ext>
            </a:extLst>
          </p:cNvPr>
          <p:cNvSpPr txBox="1">
            <a:spLocks noGrp="1"/>
          </p:cNvSpPr>
          <p:nvPr>
            <p:ph type="title"/>
          </p:nvPr>
        </p:nvSpPr>
        <p:spPr>
          <a:xfrm>
            <a:off x="897263" y="3607017"/>
            <a:ext cx="7349474" cy="70082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 Practice Time 🤨</a:t>
            </a:r>
            <a:endParaRPr sz="3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51"/>
          <p:cNvPicPr preferRelativeResize="0">
            <a:picLocks noGrp="1"/>
          </p:cNvPicPr>
          <p:nvPr>
            <p:ph type="pic" idx="2"/>
          </p:nvPr>
        </p:nvPicPr>
        <p:blipFill rotWithShape="1">
          <a:blip r:embed="rId3">
            <a:alphaModFix/>
          </a:blip>
          <a:srcRect t="23862" b="38545"/>
          <a:stretch/>
        </p:blipFill>
        <p:spPr>
          <a:xfrm>
            <a:off x="-25" y="-13725"/>
            <a:ext cx="9143999" cy="5157299"/>
          </a:xfrm>
          <a:prstGeom prst="rect">
            <a:avLst/>
          </a:prstGeom>
        </p:spPr>
      </p:pic>
      <p:sp>
        <p:nvSpPr>
          <p:cNvPr id="1835" name="Google Shape;1835;p51"/>
          <p:cNvSpPr txBox="1">
            <a:spLocks noGrp="1"/>
          </p:cNvSpPr>
          <p:nvPr>
            <p:ph type="title"/>
          </p:nvPr>
        </p:nvSpPr>
        <p:spPr>
          <a:xfrm>
            <a:off x="720000" y="3839150"/>
            <a:ext cx="7704000" cy="7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Speaker Time </a:t>
            </a:r>
            <a:endParaRPr sz="8000" dirty="0"/>
          </a:p>
        </p:txBody>
      </p:sp>
      <p:sp>
        <p:nvSpPr>
          <p:cNvPr id="1836" name="Google Shape;1836;p51"/>
          <p:cNvSpPr/>
          <p:nvPr/>
        </p:nvSpPr>
        <p:spPr>
          <a:xfrm>
            <a:off x="572225" y="3693375"/>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8289775" y="4463000"/>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51"/>
          <p:cNvGrpSpPr/>
          <p:nvPr/>
        </p:nvGrpSpPr>
        <p:grpSpPr>
          <a:xfrm>
            <a:off x="244434" y="177675"/>
            <a:ext cx="8598441" cy="900365"/>
            <a:chOff x="244434" y="177675"/>
            <a:chExt cx="8598441" cy="900365"/>
          </a:xfrm>
        </p:grpSpPr>
        <p:grpSp>
          <p:nvGrpSpPr>
            <p:cNvPr id="1839" name="Google Shape;1839;p51"/>
            <p:cNvGrpSpPr/>
            <p:nvPr/>
          </p:nvGrpSpPr>
          <p:grpSpPr>
            <a:xfrm>
              <a:off x="244434" y="177675"/>
              <a:ext cx="3241716" cy="866265"/>
              <a:chOff x="1805693" y="0"/>
              <a:chExt cx="4202924" cy="1123123"/>
            </a:xfrm>
          </p:grpSpPr>
          <p:sp>
            <p:nvSpPr>
              <p:cNvPr id="1840" name="Google Shape;1840;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51"/>
            <p:cNvGrpSpPr/>
            <p:nvPr/>
          </p:nvGrpSpPr>
          <p:grpSpPr>
            <a:xfrm flipH="1">
              <a:off x="5601159" y="211775"/>
              <a:ext cx="3241716" cy="866265"/>
              <a:chOff x="1805693" y="0"/>
              <a:chExt cx="4202924" cy="1123123"/>
            </a:xfrm>
          </p:grpSpPr>
          <p:sp>
            <p:nvSpPr>
              <p:cNvPr id="1861" name="Google Shape;1861;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117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26097" y="274009"/>
            <a:ext cx="752453" cy="694578"/>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8197059" y="4283053"/>
            <a:ext cx="620829" cy="656401"/>
            <a:chOff x="5199550" y="837750"/>
            <a:chExt cx="292775" cy="309550"/>
          </a:xfrm>
        </p:grpSpPr>
        <p:sp>
          <p:nvSpPr>
            <p:cNvPr id="1534" name="Google Shape;1534;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BE7968D-C78E-4C71-AEFE-73A88ACD358A}"/>
              </a:ext>
            </a:extLst>
          </p:cNvPr>
          <p:cNvPicPr>
            <a:picLocks noChangeAspect="1"/>
          </p:cNvPicPr>
          <p:nvPr/>
        </p:nvPicPr>
        <p:blipFill rotWithShape="1">
          <a:blip r:embed="rId3"/>
          <a:srcRect l="-2328" t="5122" r="-31" b="27799"/>
          <a:stretch/>
        </p:blipFill>
        <p:spPr>
          <a:xfrm>
            <a:off x="3386659" y="850943"/>
            <a:ext cx="2214146" cy="2174391"/>
          </a:xfrm>
          <a:prstGeom prst="ellipse">
            <a:avLst/>
          </a:prstGeom>
          <a:ln>
            <a:noFill/>
          </a:ln>
          <a:effectLst>
            <a:softEdge rad="112500"/>
          </a:effectLst>
        </p:spPr>
      </p:pic>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3099022" y="3022947"/>
            <a:ext cx="2955725" cy="52243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Eng. Abdelrahman Ashour</a:t>
            </a:r>
          </a:p>
          <a:p>
            <a:pPr marL="0" lvl="0" indent="0" rtl="0">
              <a:spcBef>
                <a:spcPts val="0"/>
              </a:spcBef>
              <a:spcAft>
                <a:spcPts val="0"/>
              </a:spcAft>
              <a:buNone/>
            </a:pPr>
            <a:r>
              <a:rPr lang="en-US" b="1" dirty="0"/>
              <a:t>Data Science Consultant</a:t>
            </a:r>
            <a:endParaRPr lang="en-US" sz="1400" b="1" dirty="0"/>
          </a:p>
          <a:p>
            <a:pPr marL="0" lvl="0" indent="0" rtl="0">
              <a:spcBef>
                <a:spcPts val="0"/>
              </a:spcBef>
              <a:spcAft>
                <a:spcPts val="0"/>
              </a:spcAft>
              <a:buNone/>
            </a:pPr>
            <a:endParaRPr sz="1400" b="1" dirty="0"/>
          </a:p>
        </p:txBody>
      </p:sp>
      <p:sp>
        <p:nvSpPr>
          <p:cNvPr id="63" name="Google Shape;1460;p37">
            <a:extLst>
              <a:ext uri="{FF2B5EF4-FFF2-40B4-BE49-F238E27FC236}">
                <a16:creationId xmlns:a16="http://schemas.microsoft.com/office/drawing/2014/main" id="{A76C97BB-E40A-4BD1-8F9D-6780AB65C709}"/>
              </a:ext>
            </a:extLst>
          </p:cNvPr>
          <p:cNvSpPr txBox="1">
            <a:spLocks/>
          </p:cNvSpPr>
          <p:nvPr/>
        </p:nvSpPr>
        <p:spPr>
          <a:xfrm>
            <a:off x="2609653" y="3604326"/>
            <a:ext cx="4213014"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900" dirty="0">
                <a:solidFill>
                  <a:schemeClr val="bg1">
                    <a:lumMod val="95000"/>
                  </a:schemeClr>
                </a:solidFill>
              </a:rPr>
              <a:t>Founder of ASD Academy(Discover Data World) || Data Science Consultant @Groupe </a:t>
            </a:r>
            <a:r>
              <a:rPr lang="en-US" sz="900" dirty="0" err="1">
                <a:solidFill>
                  <a:schemeClr val="bg1">
                    <a:lumMod val="95000"/>
                  </a:schemeClr>
                </a:solidFill>
              </a:rPr>
              <a:t>Seb</a:t>
            </a:r>
            <a:r>
              <a:rPr lang="en-US" sz="900" dirty="0">
                <a:solidFill>
                  <a:schemeClr val="bg1">
                    <a:lumMod val="95000"/>
                  </a:schemeClr>
                </a:solidFill>
              </a:rPr>
              <a:t> || Data Analytics || Data Analytics Instructor @MEC Academy || Med Level Data Analyst @DigiTell Dubai || and Data Science team Lead @Najeh || Machine Learning Engineer @Ivy || Data Analyst @CIB Egypt.</a:t>
            </a:r>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1942130" y="83168"/>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Our Special Speaker</a:t>
            </a:r>
          </a:p>
        </p:txBody>
      </p:sp>
      <p:grpSp>
        <p:nvGrpSpPr>
          <p:cNvPr id="67" name="Google Shape;2593;p70">
            <a:extLst>
              <a:ext uri="{FF2B5EF4-FFF2-40B4-BE49-F238E27FC236}">
                <a16:creationId xmlns:a16="http://schemas.microsoft.com/office/drawing/2014/main" id="{E5C5B4E4-4360-43B9-B3AA-CEE4B7EF9C6F}"/>
              </a:ext>
            </a:extLst>
          </p:cNvPr>
          <p:cNvGrpSpPr/>
          <p:nvPr/>
        </p:nvGrpSpPr>
        <p:grpSpPr>
          <a:xfrm>
            <a:off x="3406367" y="870089"/>
            <a:ext cx="2214146" cy="2107092"/>
            <a:chOff x="1869950" y="1213450"/>
            <a:chExt cx="1932300" cy="1932300"/>
          </a:xfrm>
        </p:grpSpPr>
        <p:sp>
          <p:nvSpPr>
            <p:cNvPr id="68" name="Google Shape;2594;p70">
              <a:extLst>
                <a:ext uri="{FF2B5EF4-FFF2-40B4-BE49-F238E27FC236}">
                  <a16:creationId xmlns:a16="http://schemas.microsoft.com/office/drawing/2014/main" id="{8078423C-9237-4260-BB14-D0121C0EB343}"/>
                </a:ext>
              </a:extLst>
            </p:cNvPr>
            <p:cNvSpPr/>
            <p:nvPr/>
          </p:nvSpPr>
          <p:spPr>
            <a:xfrm>
              <a:off x="1869950" y="1213450"/>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 name="Google Shape;2595;p70">
              <a:extLst>
                <a:ext uri="{FF2B5EF4-FFF2-40B4-BE49-F238E27FC236}">
                  <a16:creationId xmlns:a16="http://schemas.microsoft.com/office/drawing/2014/main" id="{A3F9A2EE-706C-419B-BFF7-AF3ED4EDB477}"/>
                </a:ext>
              </a:extLst>
            </p:cNvPr>
            <p:cNvGrpSpPr/>
            <p:nvPr/>
          </p:nvGrpSpPr>
          <p:grpSpPr>
            <a:xfrm>
              <a:off x="1931800" y="1501698"/>
              <a:ext cx="240988" cy="196560"/>
              <a:chOff x="0" y="218808"/>
              <a:chExt cx="1325569" cy="1081186"/>
            </a:xfrm>
          </p:grpSpPr>
          <p:sp>
            <p:nvSpPr>
              <p:cNvPr id="70" name="Google Shape;2596;p70">
                <a:extLst>
                  <a:ext uri="{FF2B5EF4-FFF2-40B4-BE49-F238E27FC236}">
                    <a16:creationId xmlns:a16="http://schemas.microsoft.com/office/drawing/2014/main" id="{44667A55-1F7B-416D-A521-F4FA2A0E76E7}"/>
                  </a:ext>
                </a:extLst>
              </p:cNvPr>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97;p70">
                <a:extLst>
                  <a:ext uri="{FF2B5EF4-FFF2-40B4-BE49-F238E27FC236}">
                    <a16:creationId xmlns:a16="http://schemas.microsoft.com/office/drawing/2014/main" id="{0748359F-0C38-41C0-BB6C-825FA0A9A312}"/>
                  </a:ext>
                </a:extLst>
              </p:cNvPr>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598;p70">
                <a:extLst>
                  <a:ext uri="{FF2B5EF4-FFF2-40B4-BE49-F238E27FC236}">
                    <a16:creationId xmlns:a16="http://schemas.microsoft.com/office/drawing/2014/main" id="{984F81C1-FE5B-4484-9451-0AB52A217A0B}"/>
                  </a:ext>
                </a:extLst>
              </p:cNvPr>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99;p70">
                <a:extLst>
                  <a:ext uri="{FF2B5EF4-FFF2-40B4-BE49-F238E27FC236}">
                    <a16:creationId xmlns:a16="http://schemas.microsoft.com/office/drawing/2014/main" id="{A4327971-AD38-49DD-B6E7-6BEE8CAD6AE6}"/>
                  </a:ext>
                </a:extLst>
              </p:cNvPr>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00;p70">
                <a:extLst>
                  <a:ext uri="{FF2B5EF4-FFF2-40B4-BE49-F238E27FC236}">
                    <a16:creationId xmlns:a16="http://schemas.microsoft.com/office/drawing/2014/main" id="{18661E17-FE64-4DE7-97D5-E9B706E7BEB5}"/>
                  </a:ext>
                </a:extLst>
              </p:cNvPr>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01;p70">
                <a:extLst>
                  <a:ext uri="{FF2B5EF4-FFF2-40B4-BE49-F238E27FC236}">
                    <a16:creationId xmlns:a16="http://schemas.microsoft.com/office/drawing/2014/main" id="{ED6EBC17-EF41-4AD5-BA4C-7120AC519E35}"/>
                  </a:ext>
                </a:extLst>
              </p:cNvPr>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02;p70">
                <a:extLst>
                  <a:ext uri="{FF2B5EF4-FFF2-40B4-BE49-F238E27FC236}">
                    <a16:creationId xmlns:a16="http://schemas.microsoft.com/office/drawing/2014/main" id="{8E7F04D9-2198-41EF-9130-48BA73E246C6}"/>
                  </a:ext>
                </a:extLst>
              </p:cNvPr>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 name="Picture 11">
            <a:hlinkClick r:id="rId4"/>
            <a:extLst>
              <a:ext uri="{FF2B5EF4-FFF2-40B4-BE49-F238E27FC236}">
                <a16:creationId xmlns:a16="http://schemas.microsoft.com/office/drawing/2014/main" id="{A13C455A-78F0-49FA-A0E0-71C7992F5396}"/>
              </a:ext>
            </a:extLst>
          </p:cNvPr>
          <p:cNvPicPr>
            <a:picLocks noChangeAspect="1"/>
          </p:cNvPicPr>
          <p:nvPr/>
        </p:nvPicPr>
        <p:blipFill>
          <a:blip r:embed="rId5"/>
          <a:stretch>
            <a:fillRect/>
          </a:stretch>
        </p:blipFill>
        <p:spPr>
          <a:xfrm>
            <a:off x="4393195" y="4408479"/>
            <a:ext cx="367377" cy="367377"/>
          </a:xfrm>
          <a:prstGeom prst="rect">
            <a:avLst/>
          </a:prstGeom>
        </p:spPr>
      </p:pic>
    </p:spTree>
    <p:extLst>
      <p:ext uri="{BB962C8B-B14F-4D97-AF65-F5344CB8AC3E}">
        <p14:creationId xmlns:p14="http://schemas.microsoft.com/office/powerpoint/2010/main" val="2514627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798673" y="1250746"/>
            <a:ext cx="7672800" cy="15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W</a:t>
            </a:r>
            <a:r>
              <a:rPr lang="en" sz="4800" dirty="0"/>
              <a:t>e are here for yourself then for our vision !</a:t>
            </a:r>
            <a:endParaRPr sz="4800" dirty="0"/>
          </a:p>
        </p:txBody>
      </p:sp>
      <p:grpSp>
        <p:nvGrpSpPr>
          <p:cNvPr id="1707" name="Google Shape;1707;p49"/>
          <p:cNvGrpSpPr/>
          <p:nvPr/>
        </p:nvGrpSpPr>
        <p:grpSpPr>
          <a:xfrm>
            <a:off x="0" y="2994026"/>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486;p39">
            <a:extLst>
              <a:ext uri="{FF2B5EF4-FFF2-40B4-BE49-F238E27FC236}">
                <a16:creationId xmlns:a16="http://schemas.microsoft.com/office/drawing/2014/main" id="{CC5347C0-E7EA-A226-1A0E-7B358203FEAA}"/>
              </a:ext>
            </a:extLst>
          </p:cNvPr>
          <p:cNvSpPr txBox="1">
            <a:spLocks/>
          </p:cNvSpPr>
          <p:nvPr/>
        </p:nvSpPr>
        <p:spPr>
          <a:xfrm>
            <a:off x="-494375" y="3392351"/>
            <a:ext cx="5792557" cy="160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4800"/>
              <a:buFont typeface="DM Sans"/>
              <a:buNone/>
              <a:defRPr sz="6500" b="1" i="0" u="none" strike="noStrike" cap="none">
                <a:solidFill>
                  <a:schemeClr val="accent4"/>
                </a:solidFill>
                <a:latin typeface="DM Sans"/>
                <a:ea typeface="DM Sans"/>
                <a:cs typeface="DM Sans"/>
                <a:sym typeface="DM Sans"/>
              </a:defRPr>
            </a:lvl1pPr>
            <a:lvl2pPr marR="0" lvl="1"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9pPr>
          </a:lstStyle>
          <a:p>
            <a:r>
              <a:rPr lang="en-US" dirty="0">
                <a:solidFill>
                  <a:schemeClr val="lt1"/>
                </a:solidFill>
              </a:rPr>
              <a:t>#1</a:t>
            </a:r>
            <a:r>
              <a:rPr lang="en-US" dirty="0">
                <a:solidFill>
                  <a:schemeClr val="accent2"/>
                </a:solidFill>
              </a:rPr>
              <a:t>Global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71">
          <a:extLst>
            <a:ext uri="{FF2B5EF4-FFF2-40B4-BE49-F238E27FC236}">
              <a16:creationId xmlns:a16="http://schemas.microsoft.com/office/drawing/2014/main" id="{046944DA-99FA-5A33-88BF-5A4A31038C94}"/>
            </a:ext>
          </a:extLst>
        </p:cNvPr>
        <p:cNvGrpSpPr/>
        <p:nvPr/>
      </p:nvGrpSpPr>
      <p:grpSpPr>
        <a:xfrm>
          <a:off x="0" y="0"/>
          <a:ext cx="0" cy="0"/>
          <a:chOff x="0" y="0"/>
          <a:chExt cx="0" cy="0"/>
        </a:xfrm>
      </p:grpSpPr>
      <p:sp>
        <p:nvSpPr>
          <p:cNvPr id="1772" name="Google Shape;1772;p50">
            <a:extLst>
              <a:ext uri="{FF2B5EF4-FFF2-40B4-BE49-F238E27FC236}">
                <a16:creationId xmlns:a16="http://schemas.microsoft.com/office/drawing/2014/main" id="{E7B53A67-44E2-5363-C00B-75A5A243AD05}"/>
              </a:ext>
            </a:extLst>
          </p:cNvPr>
          <p:cNvSpPr txBox="1">
            <a:spLocks noGrp="1"/>
          </p:cNvSpPr>
          <p:nvPr>
            <p:ph type="subTitle" idx="1"/>
          </p:nvPr>
        </p:nvSpPr>
        <p:spPr>
          <a:xfrm>
            <a:off x="1706550" y="1517674"/>
            <a:ext cx="5730900" cy="18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t>Thanks</a:t>
            </a:r>
            <a:r>
              <a:rPr lang="en" sz="9600" b="1" dirty="0"/>
              <a:t>!</a:t>
            </a:r>
          </a:p>
        </p:txBody>
      </p:sp>
      <p:grpSp>
        <p:nvGrpSpPr>
          <p:cNvPr id="1774" name="Google Shape;1774;p50">
            <a:extLst>
              <a:ext uri="{FF2B5EF4-FFF2-40B4-BE49-F238E27FC236}">
                <a16:creationId xmlns:a16="http://schemas.microsoft.com/office/drawing/2014/main" id="{226EFC7F-EA07-7413-7850-7B601C66248D}"/>
              </a:ext>
            </a:extLst>
          </p:cNvPr>
          <p:cNvGrpSpPr/>
          <p:nvPr/>
        </p:nvGrpSpPr>
        <p:grpSpPr>
          <a:xfrm>
            <a:off x="-233" y="4065542"/>
            <a:ext cx="2151422" cy="1077848"/>
            <a:chOff x="5636496" y="3386160"/>
            <a:chExt cx="3507371" cy="1757170"/>
          </a:xfrm>
        </p:grpSpPr>
        <p:grpSp>
          <p:nvGrpSpPr>
            <p:cNvPr id="1775" name="Google Shape;1775;p50">
              <a:extLst>
                <a:ext uri="{FF2B5EF4-FFF2-40B4-BE49-F238E27FC236}">
                  <a16:creationId xmlns:a16="http://schemas.microsoft.com/office/drawing/2014/main" id="{51571FEE-675C-5C8C-458E-079150273DA5}"/>
                </a:ext>
              </a:extLst>
            </p:cNvPr>
            <p:cNvGrpSpPr/>
            <p:nvPr/>
          </p:nvGrpSpPr>
          <p:grpSpPr>
            <a:xfrm>
              <a:off x="5636496" y="4387612"/>
              <a:ext cx="3507371" cy="755718"/>
              <a:chOff x="-3987275" y="2957386"/>
              <a:chExt cx="6964598" cy="1500632"/>
            </a:xfrm>
          </p:grpSpPr>
          <p:sp>
            <p:nvSpPr>
              <p:cNvPr id="1776" name="Google Shape;1776;p50">
                <a:extLst>
                  <a:ext uri="{FF2B5EF4-FFF2-40B4-BE49-F238E27FC236}">
                    <a16:creationId xmlns:a16="http://schemas.microsoft.com/office/drawing/2014/main" id="{EFC8C5D4-BA6F-EDF9-AB0A-D7243965E74F}"/>
                  </a:ext>
                </a:extLst>
              </p:cNvPr>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a:extLst>
                  <a:ext uri="{FF2B5EF4-FFF2-40B4-BE49-F238E27FC236}">
                    <a16:creationId xmlns:a16="http://schemas.microsoft.com/office/drawing/2014/main" id="{35CB6781-F2D8-FDFA-5BA3-ADEC02CBB1F4}"/>
                  </a:ext>
                </a:extLst>
              </p:cNvPr>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a:extLst>
                  <a:ext uri="{FF2B5EF4-FFF2-40B4-BE49-F238E27FC236}">
                    <a16:creationId xmlns:a16="http://schemas.microsoft.com/office/drawing/2014/main" id="{AD20D8DD-4EC3-32CB-FFC0-028432674392}"/>
                  </a:ext>
                </a:extLst>
              </p:cNvPr>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a:extLst>
                  <a:ext uri="{FF2B5EF4-FFF2-40B4-BE49-F238E27FC236}">
                    <a16:creationId xmlns:a16="http://schemas.microsoft.com/office/drawing/2014/main" id="{4EAB0219-2EA6-C693-8405-7858A4BB35FB}"/>
                  </a:ext>
                </a:extLst>
              </p:cNvPr>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a:extLst>
                  <a:ext uri="{FF2B5EF4-FFF2-40B4-BE49-F238E27FC236}">
                    <a16:creationId xmlns:a16="http://schemas.microsoft.com/office/drawing/2014/main" id="{44E937D6-226A-2DC4-0E85-F17D9796D40D}"/>
                  </a:ext>
                </a:extLst>
              </p:cNvPr>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a:extLst>
                  <a:ext uri="{FF2B5EF4-FFF2-40B4-BE49-F238E27FC236}">
                    <a16:creationId xmlns:a16="http://schemas.microsoft.com/office/drawing/2014/main" id="{22A04F95-EA94-44C0-DD7A-6C490CDEED31}"/>
                  </a:ext>
                </a:extLst>
              </p:cNvPr>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a:extLst>
                  <a:ext uri="{FF2B5EF4-FFF2-40B4-BE49-F238E27FC236}">
                    <a16:creationId xmlns:a16="http://schemas.microsoft.com/office/drawing/2014/main" id="{58779DE2-52D2-D582-B465-22E41EF44521}"/>
                  </a:ext>
                </a:extLst>
              </p:cNvPr>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a:extLst>
                <a:ext uri="{FF2B5EF4-FFF2-40B4-BE49-F238E27FC236}">
                  <a16:creationId xmlns:a16="http://schemas.microsoft.com/office/drawing/2014/main" id="{33A0DECF-B49C-38BD-7D88-A4088233C3BB}"/>
                </a:ext>
              </a:extLst>
            </p:cNvPr>
            <p:cNvGrpSpPr/>
            <p:nvPr/>
          </p:nvGrpSpPr>
          <p:grpSpPr>
            <a:xfrm>
              <a:off x="7037356" y="3386160"/>
              <a:ext cx="1635854" cy="1422864"/>
              <a:chOff x="3766006" y="451700"/>
              <a:chExt cx="3615946" cy="3145146"/>
            </a:xfrm>
          </p:grpSpPr>
          <p:sp>
            <p:nvSpPr>
              <p:cNvPr id="1784" name="Google Shape;1784;p50">
                <a:extLst>
                  <a:ext uri="{FF2B5EF4-FFF2-40B4-BE49-F238E27FC236}">
                    <a16:creationId xmlns:a16="http://schemas.microsoft.com/office/drawing/2014/main" id="{E70CD1D0-B09A-0204-27F3-45776EFD859C}"/>
                  </a:ext>
                </a:extLst>
              </p:cNvPr>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a:extLst>
                  <a:ext uri="{FF2B5EF4-FFF2-40B4-BE49-F238E27FC236}">
                    <a16:creationId xmlns:a16="http://schemas.microsoft.com/office/drawing/2014/main" id="{D9A9295C-D6C8-4828-71C6-D54D054091AE}"/>
                  </a:ext>
                </a:extLst>
              </p:cNvPr>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a:extLst>
                  <a:ext uri="{FF2B5EF4-FFF2-40B4-BE49-F238E27FC236}">
                    <a16:creationId xmlns:a16="http://schemas.microsoft.com/office/drawing/2014/main" id="{C0E3C630-02A9-8CAE-4B2C-E3DC67F00F61}"/>
                  </a:ext>
                </a:extLst>
              </p:cNvPr>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a:extLst>
                  <a:ext uri="{FF2B5EF4-FFF2-40B4-BE49-F238E27FC236}">
                    <a16:creationId xmlns:a16="http://schemas.microsoft.com/office/drawing/2014/main" id="{19CDD9B0-3AA5-E8EA-DEF6-4AD460355B82}"/>
                  </a:ext>
                </a:extLst>
              </p:cNvPr>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a:extLst>
                  <a:ext uri="{FF2B5EF4-FFF2-40B4-BE49-F238E27FC236}">
                    <a16:creationId xmlns:a16="http://schemas.microsoft.com/office/drawing/2014/main" id="{0DE48FA2-D969-2278-A9A9-99433AB0684D}"/>
                  </a:ext>
                </a:extLst>
              </p:cNvPr>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a:extLst>
                  <a:ext uri="{FF2B5EF4-FFF2-40B4-BE49-F238E27FC236}">
                    <a16:creationId xmlns:a16="http://schemas.microsoft.com/office/drawing/2014/main" id="{222A9F60-59C7-6DA4-CF3C-93ABE084E850}"/>
                  </a:ext>
                </a:extLst>
              </p:cNvPr>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a:extLst>
                  <a:ext uri="{FF2B5EF4-FFF2-40B4-BE49-F238E27FC236}">
                    <a16:creationId xmlns:a16="http://schemas.microsoft.com/office/drawing/2014/main" id="{F49CA4E3-EA3C-E962-713E-08D38C88EBD7}"/>
                  </a:ext>
                </a:extLst>
              </p:cNvPr>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a:extLst>
                  <a:ext uri="{FF2B5EF4-FFF2-40B4-BE49-F238E27FC236}">
                    <a16:creationId xmlns:a16="http://schemas.microsoft.com/office/drawing/2014/main" id="{B9B70251-AEA8-A107-EB10-5B9D74ECFA57}"/>
                  </a:ext>
                </a:extLst>
              </p:cNvPr>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a:extLst>
                  <a:ext uri="{FF2B5EF4-FFF2-40B4-BE49-F238E27FC236}">
                    <a16:creationId xmlns:a16="http://schemas.microsoft.com/office/drawing/2014/main" id="{61099BB4-613A-0B34-F751-503A640B1095}"/>
                  </a:ext>
                </a:extLst>
              </p:cNvPr>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a:extLst>
                  <a:ext uri="{FF2B5EF4-FFF2-40B4-BE49-F238E27FC236}">
                    <a16:creationId xmlns:a16="http://schemas.microsoft.com/office/drawing/2014/main" id="{4F45CF9F-9391-993A-F42F-E59A46CD1DD2}"/>
                  </a:ext>
                </a:extLst>
              </p:cNvPr>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a:extLst>
                  <a:ext uri="{FF2B5EF4-FFF2-40B4-BE49-F238E27FC236}">
                    <a16:creationId xmlns:a16="http://schemas.microsoft.com/office/drawing/2014/main" id="{4A66EC87-2236-E86E-58DE-EA3304F58D7B}"/>
                  </a:ext>
                </a:extLst>
              </p:cNvPr>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a:extLst>
                  <a:ext uri="{FF2B5EF4-FFF2-40B4-BE49-F238E27FC236}">
                    <a16:creationId xmlns:a16="http://schemas.microsoft.com/office/drawing/2014/main" id="{E5FC16F3-9C34-51E6-F8E1-13D13E34FB2F}"/>
                  </a:ext>
                </a:extLst>
              </p:cNvPr>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a:extLst>
                  <a:ext uri="{FF2B5EF4-FFF2-40B4-BE49-F238E27FC236}">
                    <a16:creationId xmlns:a16="http://schemas.microsoft.com/office/drawing/2014/main" id="{6333F2D4-E38C-41EB-E31C-C9175835E065}"/>
                  </a:ext>
                </a:extLst>
              </p:cNvPr>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a:extLst>
                  <a:ext uri="{FF2B5EF4-FFF2-40B4-BE49-F238E27FC236}">
                    <a16:creationId xmlns:a16="http://schemas.microsoft.com/office/drawing/2014/main" id="{FC33E2AE-9BF2-2B96-6C0D-F2F81DEE8D56}"/>
                  </a:ext>
                </a:extLst>
              </p:cNvPr>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a:extLst>
                  <a:ext uri="{FF2B5EF4-FFF2-40B4-BE49-F238E27FC236}">
                    <a16:creationId xmlns:a16="http://schemas.microsoft.com/office/drawing/2014/main" id="{11BC7808-F41D-6F1A-42C2-42C735831823}"/>
                  </a:ext>
                </a:extLst>
              </p:cNvPr>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a:extLst>
                  <a:ext uri="{FF2B5EF4-FFF2-40B4-BE49-F238E27FC236}">
                    <a16:creationId xmlns:a16="http://schemas.microsoft.com/office/drawing/2014/main" id="{0EFAB327-8E95-29C0-FEEC-D0056128A151}"/>
                  </a:ext>
                </a:extLst>
              </p:cNvPr>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a:extLst>
                  <a:ext uri="{FF2B5EF4-FFF2-40B4-BE49-F238E27FC236}">
                    <a16:creationId xmlns:a16="http://schemas.microsoft.com/office/drawing/2014/main" id="{11195F2D-5C18-07C5-16BD-E7849A72A444}"/>
                  </a:ext>
                </a:extLst>
              </p:cNvPr>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a:extLst>
                  <a:ext uri="{FF2B5EF4-FFF2-40B4-BE49-F238E27FC236}">
                    <a16:creationId xmlns:a16="http://schemas.microsoft.com/office/drawing/2014/main" id="{DA774A1E-2883-5370-D509-CC63E8C7DF47}"/>
                  </a:ext>
                </a:extLst>
              </p:cNvPr>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a:extLst>
                  <a:ext uri="{FF2B5EF4-FFF2-40B4-BE49-F238E27FC236}">
                    <a16:creationId xmlns:a16="http://schemas.microsoft.com/office/drawing/2014/main" id="{F6B1CF64-A381-CF0F-C511-504D16718834}"/>
                  </a:ext>
                </a:extLst>
              </p:cNvPr>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a:extLst>
                  <a:ext uri="{FF2B5EF4-FFF2-40B4-BE49-F238E27FC236}">
                    <a16:creationId xmlns:a16="http://schemas.microsoft.com/office/drawing/2014/main" id="{CC47EA84-3371-16E4-5045-B2057C647885}"/>
                  </a:ext>
                </a:extLst>
              </p:cNvPr>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a:extLst>
                  <a:ext uri="{FF2B5EF4-FFF2-40B4-BE49-F238E27FC236}">
                    <a16:creationId xmlns:a16="http://schemas.microsoft.com/office/drawing/2014/main" id="{4C6C17E5-28B5-9ACE-317C-EC1737C22C83}"/>
                  </a:ext>
                </a:extLst>
              </p:cNvPr>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a:extLst>
                  <a:ext uri="{FF2B5EF4-FFF2-40B4-BE49-F238E27FC236}">
                    <a16:creationId xmlns:a16="http://schemas.microsoft.com/office/drawing/2014/main" id="{86E447C5-F048-0B75-152E-1D255FFD4667}"/>
                  </a:ext>
                </a:extLst>
              </p:cNvPr>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a:extLst>
                  <a:ext uri="{FF2B5EF4-FFF2-40B4-BE49-F238E27FC236}">
                    <a16:creationId xmlns:a16="http://schemas.microsoft.com/office/drawing/2014/main" id="{D5B94A50-48C5-F0BF-21D2-6531E460DF01}"/>
                  </a:ext>
                </a:extLst>
              </p:cNvPr>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a:extLst>
                  <a:ext uri="{FF2B5EF4-FFF2-40B4-BE49-F238E27FC236}">
                    <a16:creationId xmlns:a16="http://schemas.microsoft.com/office/drawing/2014/main" id="{F5353A0E-328C-6BD1-A231-CAE150EE56A1}"/>
                  </a:ext>
                </a:extLst>
              </p:cNvPr>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a:extLst>
                  <a:ext uri="{FF2B5EF4-FFF2-40B4-BE49-F238E27FC236}">
                    <a16:creationId xmlns:a16="http://schemas.microsoft.com/office/drawing/2014/main" id="{F964A7F9-22DB-2DD4-BA63-65BE34199E06}"/>
                  </a:ext>
                </a:extLst>
              </p:cNvPr>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a:extLst>
                  <a:ext uri="{FF2B5EF4-FFF2-40B4-BE49-F238E27FC236}">
                    <a16:creationId xmlns:a16="http://schemas.microsoft.com/office/drawing/2014/main" id="{4A2DC42F-1973-5EEC-BB91-776E0CFF693A}"/>
                  </a:ext>
                </a:extLst>
              </p:cNvPr>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a:extLst>
                  <a:ext uri="{FF2B5EF4-FFF2-40B4-BE49-F238E27FC236}">
                    <a16:creationId xmlns:a16="http://schemas.microsoft.com/office/drawing/2014/main" id="{51DFFCE3-6D4E-A2DC-2ACF-846C88B9E04D}"/>
                  </a:ext>
                </a:extLst>
              </p:cNvPr>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a:extLst>
              <a:ext uri="{FF2B5EF4-FFF2-40B4-BE49-F238E27FC236}">
                <a16:creationId xmlns:a16="http://schemas.microsoft.com/office/drawing/2014/main" id="{DF01F120-F447-A862-AF33-171F87538B87}"/>
              </a:ext>
            </a:extLst>
          </p:cNvPr>
          <p:cNvGrpSpPr/>
          <p:nvPr/>
        </p:nvGrpSpPr>
        <p:grpSpPr>
          <a:xfrm>
            <a:off x="8137703" y="211299"/>
            <a:ext cx="890914" cy="656393"/>
            <a:chOff x="615049" y="-2153927"/>
            <a:chExt cx="1417751" cy="1044546"/>
          </a:xfrm>
        </p:grpSpPr>
        <p:sp>
          <p:nvSpPr>
            <p:cNvPr id="1812" name="Google Shape;1812;p50">
              <a:extLst>
                <a:ext uri="{FF2B5EF4-FFF2-40B4-BE49-F238E27FC236}">
                  <a16:creationId xmlns:a16="http://schemas.microsoft.com/office/drawing/2014/main" id="{93268BF7-AE52-E406-B77F-ACD7AD693913}"/>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a:extLst>
                <a:ext uri="{FF2B5EF4-FFF2-40B4-BE49-F238E27FC236}">
                  <a16:creationId xmlns:a16="http://schemas.microsoft.com/office/drawing/2014/main" id="{94B55620-7AE6-CFC9-6543-798EF96E0834}"/>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a:extLst>
              <a:ext uri="{FF2B5EF4-FFF2-40B4-BE49-F238E27FC236}">
                <a16:creationId xmlns:a16="http://schemas.microsoft.com/office/drawing/2014/main" id="{E9F370FF-A4FC-9E9A-7EDC-BE3E7E36FF11}"/>
              </a:ext>
            </a:extLst>
          </p:cNvPr>
          <p:cNvGrpSpPr/>
          <p:nvPr/>
        </p:nvGrpSpPr>
        <p:grpSpPr>
          <a:xfrm>
            <a:off x="8272751" y="3696952"/>
            <a:ext cx="620829" cy="656401"/>
            <a:chOff x="5199550" y="837750"/>
            <a:chExt cx="292775" cy="309550"/>
          </a:xfrm>
        </p:grpSpPr>
        <p:sp>
          <p:nvSpPr>
            <p:cNvPr id="1815" name="Google Shape;1815;p50">
              <a:extLst>
                <a:ext uri="{FF2B5EF4-FFF2-40B4-BE49-F238E27FC236}">
                  <a16:creationId xmlns:a16="http://schemas.microsoft.com/office/drawing/2014/main" id="{DD88BD2E-372A-4303-B0EA-0F673227439C}"/>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a:extLst>
                <a:ext uri="{FF2B5EF4-FFF2-40B4-BE49-F238E27FC236}">
                  <a16:creationId xmlns:a16="http://schemas.microsoft.com/office/drawing/2014/main" id="{4F30ACE9-DAA7-75BA-FA25-197FFEF4C6C3}"/>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a:extLst>
                <a:ext uri="{FF2B5EF4-FFF2-40B4-BE49-F238E27FC236}">
                  <a16:creationId xmlns:a16="http://schemas.microsoft.com/office/drawing/2014/main" id="{3358F2FC-50A5-76DF-3C92-3BB074B8D2C6}"/>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a:extLst>
                <a:ext uri="{FF2B5EF4-FFF2-40B4-BE49-F238E27FC236}">
                  <a16:creationId xmlns:a16="http://schemas.microsoft.com/office/drawing/2014/main" id="{7551D74D-4FA2-EC9B-1246-1E0E3C82EACE}"/>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a:extLst>
                <a:ext uri="{FF2B5EF4-FFF2-40B4-BE49-F238E27FC236}">
                  <a16:creationId xmlns:a16="http://schemas.microsoft.com/office/drawing/2014/main" id="{05D053DD-0A69-B41A-7272-80649C9A6D42}"/>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a:extLst>
                <a:ext uri="{FF2B5EF4-FFF2-40B4-BE49-F238E27FC236}">
                  <a16:creationId xmlns:a16="http://schemas.microsoft.com/office/drawing/2014/main" id="{C43DA728-137E-8051-C594-4C965AC46CB6}"/>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a:extLst>
                <a:ext uri="{FF2B5EF4-FFF2-40B4-BE49-F238E27FC236}">
                  <a16:creationId xmlns:a16="http://schemas.microsoft.com/office/drawing/2014/main" id="{7A6BE23A-331D-ACB4-DC17-433FB5849295}"/>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0">
            <a:extLst>
              <a:ext uri="{FF2B5EF4-FFF2-40B4-BE49-F238E27FC236}">
                <a16:creationId xmlns:a16="http://schemas.microsoft.com/office/drawing/2014/main" id="{C6A5B7E8-E6FB-15CB-1D75-4A3C1015C564}"/>
              </a:ext>
            </a:extLst>
          </p:cNvPr>
          <p:cNvGrpSpPr/>
          <p:nvPr/>
        </p:nvGrpSpPr>
        <p:grpSpPr>
          <a:xfrm rot="10800000">
            <a:off x="-2948" y="2988"/>
            <a:ext cx="1889631" cy="1123661"/>
            <a:chOff x="-2420125" y="1850925"/>
            <a:chExt cx="1728532" cy="1027771"/>
          </a:xfrm>
        </p:grpSpPr>
        <p:sp>
          <p:nvSpPr>
            <p:cNvPr id="1823" name="Google Shape;1823;p50">
              <a:extLst>
                <a:ext uri="{FF2B5EF4-FFF2-40B4-BE49-F238E27FC236}">
                  <a16:creationId xmlns:a16="http://schemas.microsoft.com/office/drawing/2014/main" id="{39DB9072-0639-D1D3-996F-355EC4450616}"/>
                </a:ext>
              </a:extLst>
            </p:cNvPr>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50">
              <a:extLst>
                <a:ext uri="{FF2B5EF4-FFF2-40B4-BE49-F238E27FC236}">
                  <a16:creationId xmlns:a16="http://schemas.microsoft.com/office/drawing/2014/main" id="{80C9A3B3-56D4-362E-8333-6B068C74419E}"/>
                </a:ext>
              </a:extLst>
            </p:cNvPr>
            <p:cNvGrpSpPr/>
            <p:nvPr/>
          </p:nvGrpSpPr>
          <p:grpSpPr>
            <a:xfrm>
              <a:off x="-2408616" y="1953834"/>
              <a:ext cx="1717023" cy="924862"/>
              <a:chOff x="-2408616" y="1953834"/>
              <a:chExt cx="1717023" cy="924862"/>
            </a:xfrm>
          </p:grpSpPr>
          <p:sp>
            <p:nvSpPr>
              <p:cNvPr id="1825" name="Google Shape;1825;p50">
                <a:extLst>
                  <a:ext uri="{FF2B5EF4-FFF2-40B4-BE49-F238E27FC236}">
                    <a16:creationId xmlns:a16="http://schemas.microsoft.com/office/drawing/2014/main" id="{E5C43476-B818-157A-EB1B-138665A7F0F6}"/>
                  </a:ext>
                </a:extLst>
              </p:cNvPr>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a:extLst>
                  <a:ext uri="{FF2B5EF4-FFF2-40B4-BE49-F238E27FC236}">
                    <a16:creationId xmlns:a16="http://schemas.microsoft.com/office/drawing/2014/main" id="{C3CCB18C-99BF-ED77-0BE9-30D19A6251B6}"/>
                  </a:ext>
                </a:extLst>
              </p:cNvPr>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a:extLst>
                  <a:ext uri="{FF2B5EF4-FFF2-40B4-BE49-F238E27FC236}">
                    <a16:creationId xmlns:a16="http://schemas.microsoft.com/office/drawing/2014/main" id="{8991D2E0-DDBC-B5BA-E95B-D53EA01B60E7}"/>
                  </a:ext>
                </a:extLst>
              </p:cNvPr>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a:extLst>
                  <a:ext uri="{FF2B5EF4-FFF2-40B4-BE49-F238E27FC236}">
                    <a16:creationId xmlns:a16="http://schemas.microsoft.com/office/drawing/2014/main" id="{F4320B65-53E2-16E5-F18F-98A0B05A7701}"/>
                  </a:ext>
                </a:extLst>
              </p:cNvPr>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a:extLst>
                  <a:ext uri="{FF2B5EF4-FFF2-40B4-BE49-F238E27FC236}">
                    <a16:creationId xmlns:a16="http://schemas.microsoft.com/office/drawing/2014/main" id="{FC47AD4C-BFFD-EEC0-8E5D-67F6AE4093B0}"/>
                  </a:ext>
                </a:extLst>
              </p:cNvPr>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772;p50">
            <a:extLst>
              <a:ext uri="{FF2B5EF4-FFF2-40B4-BE49-F238E27FC236}">
                <a16:creationId xmlns:a16="http://schemas.microsoft.com/office/drawing/2014/main" id="{E845A48D-9008-42BA-9415-1CDCFEEF22D2}"/>
              </a:ext>
            </a:extLst>
          </p:cNvPr>
          <p:cNvSpPr txBox="1">
            <a:spLocks/>
          </p:cNvSpPr>
          <p:nvPr/>
        </p:nvSpPr>
        <p:spPr>
          <a:xfrm>
            <a:off x="1960724" y="2882313"/>
            <a:ext cx="5730900" cy="8991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9pPr>
          </a:lstStyle>
          <a:p>
            <a:pPr marL="0" indent="0"/>
            <a:r>
              <a:rPr lang="en-US" sz="2400" b="1" dirty="0">
                <a:solidFill>
                  <a:srgbClr val="FF5D57"/>
                </a:solidFill>
              </a:rPr>
              <a:t>You present GDG Family Not You !</a:t>
            </a:r>
          </a:p>
        </p:txBody>
      </p:sp>
    </p:spTree>
    <p:extLst>
      <p:ext uri="{BB962C8B-B14F-4D97-AF65-F5344CB8AC3E}">
        <p14:creationId xmlns:p14="http://schemas.microsoft.com/office/powerpoint/2010/main" val="2793985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grpSp>
        <p:nvGrpSpPr>
          <p:cNvPr id="2248" name="Google Shape;2248;p65"/>
          <p:cNvGrpSpPr/>
          <p:nvPr/>
        </p:nvGrpSpPr>
        <p:grpSpPr>
          <a:xfrm>
            <a:off x="704" y="370086"/>
            <a:ext cx="7021522" cy="3139119"/>
            <a:chOff x="704" y="370086"/>
            <a:chExt cx="7021522" cy="3139119"/>
          </a:xfrm>
        </p:grpSpPr>
        <p:grpSp>
          <p:nvGrpSpPr>
            <p:cNvPr id="2249" name="Google Shape;2249;p65"/>
            <p:cNvGrpSpPr/>
            <p:nvPr/>
          </p:nvGrpSpPr>
          <p:grpSpPr>
            <a:xfrm>
              <a:off x="361950" y="370086"/>
              <a:ext cx="6660276" cy="1303439"/>
              <a:chOff x="361950" y="370086"/>
              <a:chExt cx="6660276" cy="1303439"/>
            </a:xfrm>
          </p:grpSpPr>
          <p:cxnSp>
            <p:nvCxnSpPr>
              <p:cNvPr id="2250" name="Google Shape;2250;p65"/>
              <p:cNvCxnSpPr/>
              <p:nvPr/>
            </p:nvCxnSpPr>
            <p:spPr>
              <a:xfrm rot="10800000" flipH="1">
                <a:off x="361950" y="523925"/>
                <a:ext cx="6000900" cy="1149600"/>
              </a:xfrm>
              <a:prstGeom prst="curvedConnector3">
                <a:avLst>
                  <a:gd name="adj1" fmla="val 50000"/>
                </a:avLst>
              </a:prstGeom>
              <a:noFill/>
              <a:ln w="9525" cap="flat" cmpd="sng">
                <a:solidFill>
                  <a:schemeClr val="lt1"/>
                </a:solidFill>
                <a:prstDash val="solid"/>
                <a:round/>
                <a:headEnd type="none" w="med" len="med"/>
                <a:tailEnd type="none" w="med" len="med"/>
              </a:ln>
            </p:spPr>
          </p:cxnSp>
          <p:grpSp>
            <p:nvGrpSpPr>
              <p:cNvPr id="2251" name="Google Shape;2251;p65"/>
              <p:cNvGrpSpPr/>
              <p:nvPr/>
            </p:nvGrpSpPr>
            <p:grpSpPr>
              <a:xfrm rot="5169610">
                <a:off x="6550268" y="225524"/>
                <a:ext cx="297449" cy="627957"/>
                <a:chOff x="-2343650" y="-1355100"/>
                <a:chExt cx="1827472" cy="3858050"/>
              </a:xfrm>
            </p:grpSpPr>
            <p:sp>
              <p:nvSpPr>
                <p:cNvPr id="2252" name="Google Shape;2252;p65"/>
                <p:cNvSpPr/>
                <p:nvPr/>
              </p:nvSpPr>
              <p:spPr>
                <a:xfrm>
                  <a:off x="-2343650" y="633043"/>
                  <a:ext cx="1827465" cy="1869904"/>
                </a:xfrm>
                <a:custGeom>
                  <a:avLst/>
                  <a:gdLst/>
                  <a:ahLst/>
                  <a:cxnLst/>
                  <a:rect l="l" t="t" r="r" b="b"/>
                  <a:pathLst>
                    <a:path w="9861" h="10090" extrusionOk="0">
                      <a:moveTo>
                        <a:pt x="3333" y="1"/>
                      </a:moveTo>
                      <a:lnTo>
                        <a:pt x="6506" y="1"/>
                      </a:lnTo>
                      <a:cubicBezTo>
                        <a:pt x="6917" y="1"/>
                        <a:pt x="7236" y="320"/>
                        <a:pt x="7236" y="731"/>
                      </a:cubicBezTo>
                      <a:lnTo>
                        <a:pt x="7236" y="3539"/>
                      </a:lnTo>
                      <a:cubicBezTo>
                        <a:pt x="7556" y="5958"/>
                        <a:pt x="8400" y="7807"/>
                        <a:pt x="9861" y="8902"/>
                      </a:cubicBezTo>
                      <a:lnTo>
                        <a:pt x="9861" y="10089"/>
                      </a:lnTo>
                      <a:lnTo>
                        <a:pt x="6506" y="10089"/>
                      </a:lnTo>
                      <a:lnTo>
                        <a:pt x="6506" y="8651"/>
                      </a:lnTo>
                      <a:lnTo>
                        <a:pt x="3333" y="8651"/>
                      </a:lnTo>
                      <a:lnTo>
                        <a:pt x="3333" y="10089"/>
                      </a:lnTo>
                      <a:lnTo>
                        <a:pt x="0" y="10089"/>
                      </a:lnTo>
                      <a:lnTo>
                        <a:pt x="0" y="8902"/>
                      </a:lnTo>
                      <a:cubicBezTo>
                        <a:pt x="1461" y="7807"/>
                        <a:pt x="2283" y="5958"/>
                        <a:pt x="2603" y="3539"/>
                      </a:cubicBezTo>
                      <a:lnTo>
                        <a:pt x="2603" y="731"/>
                      </a:lnTo>
                      <a:cubicBezTo>
                        <a:pt x="2603" y="320"/>
                        <a:pt x="294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65"/>
                <p:cNvSpPr/>
                <p:nvPr/>
              </p:nvSpPr>
              <p:spPr>
                <a:xfrm>
                  <a:off x="-1726152" y="-1355100"/>
                  <a:ext cx="592476" cy="3773351"/>
                </a:xfrm>
                <a:custGeom>
                  <a:avLst/>
                  <a:gdLst/>
                  <a:ahLst/>
                  <a:cxnLst/>
                  <a:rect l="l" t="t" r="r" b="b"/>
                  <a:pathLst>
                    <a:path w="3197" h="20361" extrusionOk="0">
                      <a:moveTo>
                        <a:pt x="1599" y="1"/>
                      </a:moveTo>
                      <a:cubicBezTo>
                        <a:pt x="2352" y="845"/>
                        <a:pt x="3174" y="1918"/>
                        <a:pt x="3174" y="3539"/>
                      </a:cubicBezTo>
                      <a:lnTo>
                        <a:pt x="3196" y="20361"/>
                      </a:lnTo>
                      <a:lnTo>
                        <a:pt x="1599" y="20361"/>
                      </a:lnTo>
                      <a:lnTo>
                        <a:pt x="1" y="20361"/>
                      </a:lnTo>
                      <a:lnTo>
                        <a:pt x="24" y="3539"/>
                      </a:lnTo>
                      <a:cubicBezTo>
                        <a:pt x="24" y="1918"/>
                        <a:pt x="845" y="845"/>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1721890" y="-1236679"/>
                  <a:ext cx="194774" cy="1696442"/>
                </a:xfrm>
                <a:custGeom>
                  <a:avLst/>
                  <a:gdLst/>
                  <a:ahLst/>
                  <a:cxnLst/>
                  <a:rect l="l" t="t" r="r" b="b"/>
                  <a:pathLst>
                    <a:path w="1051" h="9154" extrusionOk="0">
                      <a:moveTo>
                        <a:pt x="1" y="6118"/>
                      </a:moveTo>
                      <a:lnTo>
                        <a:pt x="1" y="2900"/>
                      </a:lnTo>
                      <a:cubicBezTo>
                        <a:pt x="1" y="1667"/>
                        <a:pt x="480" y="754"/>
                        <a:pt x="1051" y="1"/>
                      </a:cubicBezTo>
                      <a:lnTo>
                        <a:pt x="1051" y="8629"/>
                      </a:lnTo>
                      <a:cubicBezTo>
                        <a:pt x="1051" y="8925"/>
                        <a:pt x="800" y="9154"/>
                        <a:pt x="526" y="9154"/>
                      </a:cubicBezTo>
                      <a:cubicBezTo>
                        <a:pt x="229" y="9154"/>
                        <a:pt x="1" y="8925"/>
                        <a:pt x="1" y="86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2343650"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1133858"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1726152" y="-107136"/>
                  <a:ext cx="199036" cy="2525390"/>
                </a:xfrm>
                <a:custGeom>
                  <a:avLst/>
                  <a:gdLst/>
                  <a:ahLst/>
                  <a:cxnLst/>
                  <a:rect l="l" t="t" r="r" b="b"/>
                  <a:pathLst>
                    <a:path w="1074" h="13627" extrusionOk="0">
                      <a:moveTo>
                        <a:pt x="1" y="13627"/>
                      </a:moveTo>
                      <a:lnTo>
                        <a:pt x="1074" y="13627"/>
                      </a:lnTo>
                      <a:lnTo>
                        <a:pt x="1074" y="2534"/>
                      </a:lnTo>
                      <a:cubicBezTo>
                        <a:pt x="1074" y="2830"/>
                        <a:pt x="823" y="3059"/>
                        <a:pt x="549" y="3059"/>
                      </a:cubicBezTo>
                      <a:cubicBezTo>
                        <a:pt x="252" y="3059"/>
                        <a:pt x="24" y="2830"/>
                        <a:pt x="24" y="2534"/>
                      </a:cubicBez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1527300" y="-1355100"/>
                  <a:ext cx="194774" cy="3773351"/>
                </a:xfrm>
                <a:custGeom>
                  <a:avLst/>
                  <a:gdLst/>
                  <a:ahLst/>
                  <a:cxnLst/>
                  <a:rect l="l" t="t" r="r" b="b"/>
                  <a:pathLst>
                    <a:path w="1051" h="20361" extrusionOk="0">
                      <a:moveTo>
                        <a:pt x="1" y="20361"/>
                      </a:moveTo>
                      <a:lnTo>
                        <a:pt x="1051" y="20361"/>
                      </a:lnTo>
                      <a:lnTo>
                        <a:pt x="1051" y="617"/>
                      </a:lnTo>
                      <a:cubicBezTo>
                        <a:pt x="868" y="412"/>
                        <a:pt x="708" y="183"/>
                        <a:pt x="526" y="1"/>
                      </a:cubicBezTo>
                      <a:cubicBezTo>
                        <a:pt x="343" y="183"/>
                        <a:pt x="161" y="412"/>
                        <a:pt x="1" y="6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1527300" y="-1312846"/>
                  <a:ext cx="194774" cy="1946072"/>
                </a:xfrm>
                <a:custGeom>
                  <a:avLst/>
                  <a:gdLst/>
                  <a:ahLst/>
                  <a:cxnLst/>
                  <a:rect l="l" t="t" r="r" b="b"/>
                  <a:pathLst>
                    <a:path w="1051" h="10501" extrusionOk="0">
                      <a:moveTo>
                        <a:pt x="1051" y="389"/>
                      </a:moveTo>
                      <a:cubicBezTo>
                        <a:pt x="937" y="252"/>
                        <a:pt x="845" y="138"/>
                        <a:pt x="731" y="1"/>
                      </a:cubicBezTo>
                      <a:lnTo>
                        <a:pt x="320" y="1"/>
                      </a:lnTo>
                      <a:cubicBezTo>
                        <a:pt x="206" y="138"/>
                        <a:pt x="115" y="252"/>
                        <a:pt x="1" y="389"/>
                      </a:cubicBezTo>
                      <a:lnTo>
                        <a:pt x="1" y="9953"/>
                      </a:lnTo>
                      <a:cubicBezTo>
                        <a:pt x="1" y="10250"/>
                        <a:pt x="229" y="10501"/>
                        <a:pt x="526" y="10501"/>
                      </a:cubicBezTo>
                      <a:cubicBezTo>
                        <a:pt x="822" y="10501"/>
                        <a:pt x="1051" y="10250"/>
                        <a:pt x="1051" y="9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1332710" y="-1240941"/>
                  <a:ext cx="194774" cy="3659193"/>
                </a:xfrm>
                <a:custGeom>
                  <a:avLst/>
                  <a:gdLst/>
                  <a:ahLst/>
                  <a:cxnLst/>
                  <a:rect l="l" t="t" r="r" b="b"/>
                  <a:pathLst>
                    <a:path w="1051" h="19745" extrusionOk="0">
                      <a:moveTo>
                        <a:pt x="1" y="19745"/>
                      </a:moveTo>
                      <a:lnTo>
                        <a:pt x="1051" y="19745"/>
                      </a:lnTo>
                      <a:lnTo>
                        <a:pt x="1051" y="7191"/>
                      </a:lnTo>
                      <a:lnTo>
                        <a:pt x="1051" y="5548"/>
                      </a:lnTo>
                      <a:lnTo>
                        <a:pt x="1051" y="5570"/>
                      </a:lnTo>
                      <a:lnTo>
                        <a:pt x="1051" y="8652"/>
                      </a:lnTo>
                      <a:cubicBezTo>
                        <a:pt x="1051" y="8948"/>
                        <a:pt x="822" y="9177"/>
                        <a:pt x="526" y="9177"/>
                      </a:cubicBezTo>
                      <a:cubicBezTo>
                        <a:pt x="252" y="9177"/>
                        <a:pt x="1" y="8948"/>
                        <a:pt x="1" y="8652"/>
                      </a:cubicBezTo>
                      <a:lnTo>
                        <a:pt x="1" y="5570"/>
                      </a:lnTo>
                      <a:lnTo>
                        <a:pt x="1" y="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1675373" y="-1355100"/>
                  <a:ext cx="490919" cy="423277"/>
                </a:xfrm>
                <a:custGeom>
                  <a:avLst/>
                  <a:gdLst/>
                  <a:ahLst/>
                  <a:cxnLst/>
                  <a:rect l="l" t="t" r="r" b="b"/>
                  <a:pathLst>
                    <a:path w="2649" h="2284" extrusionOk="0">
                      <a:moveTo>
                        <a:pt x="1325" y="1"/>
                      </a:moveTo>
                      <a:cubicBezTo>
                        <a:pt x="1827" y="571"/>
                        <a:pt x="2352" y="1210"/>
                        <a:pt x="2649" y="2055"/>
                      </a:cubicBezTo>
                      <a:cubicBezTo>
                        <a:pt x="2261" y="2215"/>
                        <a:pt x="1804" y="2283"/>
                        <a:pt x="1325" y="2283"/>
                      </a:cubicBezTo>
                      <a:cubicBezTo>
                        <a:pt x="823" y="2283"/>
                        <a:pt x="366" y="2215"/>
                        <a:pt x="1" y="2055"/>
                      </a:cubicBezTo>
                      <a:cubicBezTo>
                        <a:pt x="298" y="1210"/>
                        <a:pt x="823" y="57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1675373" y="-1236679"/>
                  <a:ext cx="148258" cy="300593"/>
                </a:xfrm>
                <a:custGeom>
                  <a:avLst/>
                  <a:gdLst/>
                  <a:ahLst/>
                  <a:cxnLst/>
                  <a:rect l="l" t="t" r="r" b="b"/>
                  <a:pathLst>
                    <a:path w="800" h="1622" extrusionOk="0">
                      <a:moveTo>
                        <a:pt x="800" y="1621"/>
                      </a:moveTo>
                      <a:cubicBezTo>
                        <a:pt x="503" y="1576"/>
                        <a:pt x="229" y="1507"/>
                        <a:pt x="1" y="1416"/>
                      </a:cubicBezTo>
                      <a:cubicBezTo>
                        <a:pt x="183" y="891"/>
                        <a:pt x="480" y="412"/>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1332710" y="-1236679"/>
                  <a:ext cx="148258" cy="300593"/>
                </a:xfrm>
                <a:custGeom>
                  <a:avLst/>
                  <a:gdLst/>
                  <a:ahLst/>
                  <a:cxnLst/>
                  <a:rect l="l" t="t" r="r" b="b"/>
                  <a:pathLst>
                    <a:path w="800" h="1622" extrusionOk="0">
                      <a:moveTo>
                        <a:pt x="1" y="1621"/>
                      </a:moveTo>
                      <a:cubicBezTo>
                        <a:pt x="297" y="1576"/>
                        <a:pt x="571" y="1507"/>
                        <a:pt x="800" y="1416"/>
                      </a:cubicBezTo>
                      <a:cubicBezTo>
                        <a:pt x="617" y="891"/>
                        <a:pt x="320" y="41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1582156" y="-669776"/>
                  <a:ext cx="304670" cy="139733"/>
                </a:xfrm>
                <a:custGeom>
                  <a:avLst/>
                  <a:gdLst/>
                  <a:ahLst/>
                  <a:cxnLst/>
                  <a:rect l="l" t="t" r="r" b="b"/>
                  <a:pathLst>
                    <a:path w="1644" h="754" extrusionOk="0">
                      <a:moveTo>
                        <a:pt x="342" y="662"/>
                      </a:moveTo>
                      <a:cubicBezTo>
                        <a:pt x="297" y="731"/>
                        <a:pt x="183" y="754"/>
                        <a:pt x="114" y="708"/>
                      </a:cubicBezTo>
                      <a:cubicBezTo>
                        <a:pt x="23" y="662"/>
                        <a:pt x="0" y="548"/>
                        <a:pt x="46" y="480"/>
                      </a:cubicBezTo>
                      <a:cubicBezTo>
                        <a:pt x="137" y="320"/>
                        <a:pt x="251" y="206"/>
                        <a:pt x="365" y="137"/>
                      </a:cubicBezTo>
                      <a:cubicBezTo>
                        <a:pt x="502" y="46"/>
                        <a:pt x="662" y="0"/>
                        <a:pt x="799" y="0"/>
                      </a:cubicBezTo>
                      <a:cubicBezTo>
                        <a:pt x="959" y="0"/>
                        <a:pt x="1096" y="46"/>
                        <a:pt x="1233" y="115"/>
                      </a:cubicBezTo>
                      <a:cubicBezTo>
                        <a:pt x="1370" y="206"/>
                        <a:pt x="1484" y="320"/>
                        <a:pt x="1598" y="480"/>
                      </a:cubicBezTo>
                      <a:cubicBezTo>
                        <a:pt x="1643" y="548"/>
                        <a:pt x="1621" y="662"/>
                        <a:pt x="1529" y="708"/>
                      </a:cubicBezTo>
                      <a:cubicBezTo>
                        <a:pt x="1461" y="754"/>
                        <a:pt x="1347" y="731"/>
                        <a:pt x="1301" y="662"/>
                      </a:cubicBezTo>
                      <a:cubicBezTo>
                        <a:pt x="1233" y="548"/>
                        <a:pt x="1141" y="480"/>
                        <a:pt x="1073" y="411"/>
                      </a:cubicBezTo>
                      <a:cubicBezTo>
                        <a:pt x="981" y="366"/>
                        <a:pt x="890" y="343"/>
                        <a:pt x="799" y="343"/>
                      </a:cubicBezTo>
                      <a:cubicBezTo>
                        <a:pt x="730" y="343"/>
                        <a:pt x="639" y="366"/>
                        <a:pt x="548" y="434"/>
                      </a:cubicBezTo>
                      <a:cubicBezTo>
                        <a:pt x="479" y="480"/>
                        <a:pt x="411" y="548"/>
                        <a:pt x="342" y="6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1692238" y="273517"/>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1218551" y="273517"/>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1692238" y="493495"/>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1218551" y="493495"/>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1692238" y="713473"/>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1218551" y="713473"/>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1692238" y="929189"/>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1218551" y="929189"/>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1692238" y="1149167"/>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1218551" y="1149167"/>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1692238" y="1364883"/>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1218551" y="1364883"/>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7" name="Google Shape;2277;p65"/>
            <p:cNvGrpSpPr/>
            <p:nvPr/>
          </p:nvGrpSpPr>
          <p:grpSpPr>
            <a:xfrm rot="5400000">
              <a:off x="-344204" y="1979174"/>
              <a:ext cx="1874939" cy="1185122"/>
              <a:chOff x="-2420125" y="1850925"/>
              <a:chExt cx="1728532" cy="1027771"/>
            </a:xfrm>
          </p:grpSpPr>
          <p:sp>
            <p:nvSpPr>
              <p:cNvPr id="2278" name="Google Shape;2278;p65"/>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65"/>
              <p:cNvGrpSpPr/>
              <p:nvPr/>
            </p:nvGrpSpPr>
            <p:grpSpPr>
              <a:xfrm>
                <a:off x="-2408616" y="1953834"/>
                <a:ext cx="1717023" cy="924862"/>
                <a:chOff x="-2408616" y="1953834"/>
                <a:chExt cx="1717023" cy="924862"/>
              </a:xfrm>
            </p:grpSpPr>
            <p:sp>
              <p:nvSpPr>
                <p:cNvPr id="2280" name="Google Shape;2280;p65"/>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85" name="Google Shape;2285;p65"/>
          <p:cNvSpPr txBox="1">
            <a:spLocks noGrp="1"/>
          </p:cNvSpPr>
          <p:nvPr>
            <p:ph type="title"/>
          </p:nvPr>
        </p:nvSpPr>
        <p:spPr>
          <a:xfrm>
            <a:off x="1491017" y="1702653"/>
            <a:ext cx="6957442" cy="22145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Our Limit Is the Sky🚀 </a:t>
            </a:r>
            <a:br>
              <a:rPr lang="en" dirty="0"/>
            </a:br>
            <a:r>
              <a:rPr lang="en" dirty="0"/>
              <a:t>See you Soon !!</a:t>
            </a:r>
            <a:endParaRPr dirty="0"/>
          </a:p>
        </p:txBody>
      </p:sp>
      <p:grpSp>
        <p:nvGrpSpPr>
          <p:cNvPr id="2288" name="Google Shape;2288;p65"/>
          <p:cNvGrpSpPr/>
          <p:nvPr/>
        </p:nvGrpSpPr>
        <p:grpSpPr>
          <a:xfrm>
            <a:off x="8150823" y="200024"/>
            <a:ext cx="1278900" cy="1292100"/>
            <a:chOff x="6641123" y="1171574"/>
            <a:chExt cx="1278900" cy="1292100"/>
          </a:xfrm>
        </p:grpSpPr>
        <p:sp>
          <p:nvSpPr>
            <p:cNvPr id="2289" name="Google Shape;2289;p65"/>
            <p:cNvSpPr/>
            <p:nvPr/>
          </p:nvSpPr>
          <p:spPr>
            <a:xfrm rot="5400000">
              <a:off x="6634523" y="1178174"/>
              <a:ext cx="1292100" cy="1278900"/>
            </a:xfrm>
            <a:prstGeom prst="chord">
              <a:avLst>
                <a:gd name="adj1" fmla="val 19619663"/>
                <a:gd name="adj2" fmla="val 12789898"/>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rot="10800000">
              <a:off x="6938759" y="1598315"/>
              <a:ext cx="155635" cy="148492"/>
            </a:xfrm>
            <a:custGeom>
              <a:avLst/>
              <a:gdLst/>
              <a:ahLst/>
              <a:cxnLst/>
              <a:rect l="l" t="t" r="r" b="b"/>
              <a:pathLst>
                <a:path w="4520" h="4269" extrusionOk="0">
                  <a:moveTo>
                    <a:pt x="2260" y="0"/>
                  </a:moveTo>
                  <a:cubicBezTo>
                    <a:pt x="1005" y="0"/>
                    <a:pt x="1" y="959"/>
                    <a:pt x="1" y="2123"/>
                  </a:cubicBezTo>
                  <a:cubicBezTo>
                    <a:pt x="1" y="3310"/>
                    <a:pt x="1005"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rot="10800000">
              <a:off x="7352145" y="1561793"/>
              <a:ext cx="77818" cy="73881"/>
            </a:xfrm>
            <a:custGeom>
              <a:avLst/>
              <a:gdLst/>
              <a:ahLst/>
              <a:cxnLst/>
              <a:rect l="l" t="t" r="r" b="b"/>
              <a:pathLst>
                <a:path w="2260" h="2124" extrusionOk="0">
                  <a:moveTo>
                    <a:pt x="1119" y="1"/>
                  </a:moveTo>
                  <a:cubicBezTo>
                    <a:pt x="502" y="1"/>
                    <a:pt x="0" y="457"/>
                    <a:pt x="0" y="1051"/>
                  </a:cubicBezTo>
                  <a:cubicBezTo>
                    <a:pt x="0" y="1644"/>
                    <a:pt x="502" y="2124"/>
                    <a:pt x="1119" y="2124"/>
                  </a:cubicBezTo>
                  <a:cubicBezTo>
                    <a:pt x="1735" y="2124"/>
                    <a:pt x="2260" y="1644"/>
                    <a:pt x="2260" y="1051"/>
                  </a:cubicBezTo>
                  <a:cubicBezTo>
                    <a:pt x="2260" y="457"/>
                    <a:pt x="1735" y="1"/>
                    <a:pt x="1119"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rot="10800000">
              <a:off x="7231116" y="1303770"/>
              <a:ext cx="155635" cy="148492"/>
            </a:xfrm>
            <a:custGeom>
              <a:avLst/>
              <a:gdLst/>
              <a:ahLst/>
              <a:cxnLst/>
              <a:rect l="l" t="t" r="r" b="b"/>
              <a:pathLst>
                <a:path w="4520" h="4269" extrusionOk="0">
                  <a:moveTo>
                    <a:pt x="2260" y="0"/>
                  </a:moveTo>
                  <a:cubicBezTo>
                    <a:pt x="1028" y="0"/>
                    <a:pt x="1" y="959"/>
                    <a:pt x="1" y="2123"/>
                  </a:cubicBezTo>
                  <a:cubicBezTo>
                    <a:pt x="1" y="3310"/>
                    <a:pt x="1028"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rot="-8570978">
              <a:off x="6884560" y="2078174"/>
              <a:ext cx="156207" cy="147953"/>
            </a:xfrm>
            <a:custGeom>
              <a:avLst/>
              <a:gdLst/>
              <a:ahLst/>
              <a:cxnLst/>
              <a:rect l="l" t="t" r="r" b="b"/>
              <a:pathLst>
                <a:path w="4520" h="4269" extrusionOk="0">
                  <a:moveTo>
                    <a:pt x="2260" y="0"/>
                  </a:moveTo>
                  <a:cubicBezTo>
                    <a:pt x="1005" y="0"/>
                    <a:pt x="1" y="959"/>
                    <a:pt x="1" y="2123"/>
                  </a:cubicBezTo>
                  <a:cubicBezTo>
                    <a:pt x="1" y="3310"/>
                    <a:pt x="1005"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rot="-8570978">
              <a:off x="7267042" y="2283260"/>
              <a:ext cx="78104" cy="73612"/>
            </a:xfrm>
            <a:custGeom>
              <a:avLst/>
              <a:gdLst/>
              <a:ahLst/>
              <a:cxnLst/>
              <a:rect l="l" t="t" r="r" b="b"/>
              <a:pathLst>
                <a:path w="2260" h="2124" extrusionOk="0">
                  <a:moveTo>
                    <a:pt x="1119" y="1"/>
                  </a:moveTo>
                  <a:cubicBezTo>
                    <a:pt x="502" y="1"/>
                    <a:pt x="0" y="457"/>
                    <a:pt x="0" y="1051"/>
                  </a:cubicBezTo>
                  <a:cubicBezTo>
                    <a:pt x="0" y="1644"/>
                    <a:pt x="502" y="2124"/>
                    <a:pt x="1119" y="2124"/>
                  </a:cubicBezTo>
                  <a:cubicBezTo>
                    <a:pt x="1735" y="2124"/>
                    <a:pt x="2260" y="1644"/>
                    <a:pt x="2260" y="1051"/>
                  </a:cubicBezTo>
                  <a:cubicBezTo>
                    <a:pt x="2260" y="457"/>
                    <a:pt x="1735" y="1"/>
                    <a:pt x="1119"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rot="-8570978">
              <a:off x="7293389" y="2019741"/>
              <a:ext cx="156207" cy="147953"/>
            </a:xfrm>
            <a:custGeom>
              <a:avLst/>
              <a:gdLst/>
              <a:ahLst/>
              <a:cxnLst/>
              <a:rect l="l" t="t" r="r" b="b"/>
              <a:pathLst>
                <a:path w="4520" h="4269" extrusionOk="0">
                  <a:moveTo>
                    <a:pt x="2260" y="0"/>
                  </a:moveTo>
                  <a:cubicBezTo>
                    <a:pt x="1028" y="0"/>
                    <a:pt x="1" y="959"/>
                    <a:pt x="1" y="2123"/>
                  </a:cubicBezTo>
                  <a:cubicBezTo>
                    <a:pt x="1" y="3310"/>
                    <a:pt x="1028"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flipH="1">
            <a:off x="399626" y="187556"/>
            <a:ext cx="1113463" cy="565910"/>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273636" y="2145394"/>
            <a:ext cx="1218401" cy="4015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00" b="1" dirty="0"/>
              <a:t>Eng. </a:t>
            </a:r>
            <a:r>
              <a:rPr lang="en-US" sz="700" b="1" dirty="0" err="1"/>
              <a:t>Ganna</a:t>
            </a:r>
            <a:r>
              <a:rPr lang="en-US" sz="700" b="1" dirty="0"/>
              <a:t> Mahmoud</a:t>
            </a:r>
          </a:p>
          <a:p>
            <a:pPr marL="0" lvl="0" indent="0" rtl="0">
              <a:spcBef>
                <a:spcPts val="0"/>
              </a:spcBef>
              <a:spcAft>
                <a:spcPts val="0"/>
              </a:spcAft>
              <a:buNone/>
            </a:pPr>
            <a:r>
              <a:rPr lang="it-IT" sz="700" dirty="0"/>
              <a:t>Data Scientist || Core Team Data Science &amp; AI @GDG-On Campus|| BI Trainee @ITI</a:t>
            </a:r>
            <a:endParaRPr sz="700" b="1" dirty="0"/>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6" name="Picture 5">
            <a:extLst>
              <a:ext uri="{FF2B5EF4-FFF2-40B4-BE49-F238E27FC236}">
                <a16:creationId xmlns:a16="http://schemas.microsoft.com/office/drawing/2014/main" id="{75FE9BDE-566A-461A-99A3-B57978074DEC}"/>
              </a:ext>
            </a:extLst>
          </p:cNvPr>
          <p:cNvPicPr>
            <a:picLocks noChangeAspect="1"/>
          </p:cNvPicPr>
          <p:nvPr/>
        </p:nvPicPr>
        <p:blipFill>
          <a:blip r:embed="rId3"/>
          <a:srcRect t="2351" b="2351"/>
          <a:stretch/>
        </p:blipFill>
        <p:spPr>
          <a:xfrm>
            <a:off x="253830" y="797446"/>
            <a:ext cx="1316000" cy="1350765"/>
          </a:xfrm>
          <a:prstGeom prst="ellipse">
            <a:avLst/>
          </a:prstGeom>
          <a:ln>
            <a:noFill/>
          </a:ln>
          <a:effectLst>
            <a:softEdge rad="112500"/>
          </a:effectLst>
        </p:spPr>
      </p:pic>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4"/>
          <a:srcRect l="12982" t="-2253" r="15164" b="28502"/>
          <a:stretch/>
        </p:blipFill>
        <p:spPr>
          <a:xfrm>
            <a:off x="1707061" y="843949"/>
            <a:ext cx="1316000" cy="1350765"/>
          </a:xfrm>
          <a:prstGeom prst="ellipse">
            <a:avLst/>
          </a:prstGeom>
          <a:ln>
            <a:noFill/>
          </a:ln>
          <a:effectLst>
            <a:softEdge rad="112500"/>
          </a:effectLst>
        </p:spPr>
      </p:pic>
      <p:pic>
        <p:nvPicPr>
          <p:cNvPr id="60" name="Picture 59">
            <a:extLst>
              <a:ext uri="{FF2B5EF4-FFF2-40B4-BE49-F238E27FC236}">
                <a16:creationId xmlns:a16="http://schemas.microsoft.com/office/drawing/2014/main" id="{A760CCCE-D1D2-4E88-8F64-5281FF5C62EF}"/>
              </a:ext>
            </a:extLst>
          </p:cNvPr>
          <p:cNvPicPr>
            <a:picLocks noChangeAspect="1"/>
          </p:cNvPicPr>
          <p:nvPr/>
        </p:nvPicPr>
        <p:blipFill rotWithShape="1">
          <a:blip r:embed="rId5"/>
          <a:srcRect l="8678" t="14123" r="13734" b="9041"/>
          <a:stretch/>
        </p:blipFill>
        <p:spPr>
          <a:xfrm>
            <a:off x="4572000" y="797445"/>
            <a:ext cx="1316000" cy="1350765"/>
          </a:xfrm>
          <a:prstGeom prst="ellipse">
            <a:avLst/>
          </a:prstGeom>
          <a:ln>
            <a:noFill/>
          </a:ln>
          <a:effectLst>
            <a:softEdge rad="112500"/>
          </a:effectLst>
        </p:spPr>
      </p:pic>
      <p:pic>
        <p:nvPicPr>
          <p:cNvPr id="64" name="Picture 63">
            <a:extLst>
              <a:ext uri="{FF2B5EF4-FFF2-40B4-BE49-F238E27FC236}">
                <a16:creationId xmlns:a16="http://schemas.microsoft.com/office/drawing/2014/main" id="{6F04A2DE-C618-4CD2-86D8-6ED571EC9F68}"/>
              </a:ext>
            </a:extLst>
          </p:cNvPr>
          <p:cNvPicPr>
            <a:picLocks noChangeAspect="1"/>
          </p:cNvPicPr>
          <p:nvPr/>
        </p:nvPicPr>
        <p:blipFill>
          <a:blip r:embed="rId6"/>
          <a:srcRect l="1287" r="1287"/>
          <a:stretch/>
        </p:blipFill>
        <p:spPr>
          <a:xfrm>
            <a:off x="6025231" y="843948"/>
            <a:ext cx="1316000" cy="1350765"/>
          </a:xfrm>
          <a:prstGeom prst="ellipse">
            <a:avLst/>
          </a:prstGeom>
          <a:ln>
            <a:noFill/>
          </a:ln>
          <a:effectLst>
            <a:softEdge rad="112500"/>
          </a:effectLst>
        </p:spPr>
      </p:pic>
      <p:pic>
        <p:nvPicPr>
          <p:cNvPr id="67" name="Picture 66">
            <a:extLst>
              <a:ext uri="{FF2B5EF4-FFF2-40B4-BE49-F238E27FC236}">
                <a16:creationId xmlns:a16="http://schemas.microsoft.com/office/drawing/2014/main" id="{EC68F852-6FB4-483C-B709-50FA0767DD9B}"/>
              </a:ext>
            </a:extLst>
          </p:cNvPr>
          <p:cNvPicPr>
            <a:picLocks noChangeAspect="1"/>
          </p:cNvPicPr>
          <p:nvPr/>
        </p:nvPicPr>
        <p:blipFill rotWithShape="1">
          <a:blip r:embed="rId7"/>
          <a:srcRect l="222" t="13449" r="-222" b="29007"/>
          <a:stretch/>
        </p:blipFill>
        <p:spPr>
          <a:xfrm>
            <a:off x="6025231" y="2887432"/>
            <a:ext cx="1316000" cy="1350765"/>
          </a:xfrm>
          <a:prstGeom prst="ellipse">
            <a:avLst/>
          </a:prstGeom>
          <a:ln>
            <a:noFill/>
          </a:ln>
          <a:effectLst>
            <a:softEdge rad="112500"/>
          </a:effectLst>
        </p:spPr>
      </p:pic>
      <p:pic>
        <p:nvPicPr>
          <p:cNvPr id="68" name="Picture 67">
            <a:extLst>
              <a:ext uri="{FF2B5EF4-FFF2-40B4-BE49-F238E27FC236}">
                <a16:creationId xmlns:a16="http://schemas.microsoft.com/office/drawing/2014/main" id="{6FB00168-C70A-405C-BF72-F5216D0D4FEB}"/>
              </a:ext>
            </a:extLst>
          </p:cNvPr>
          <p:cNvPicPr>
            <a:picLocks noChangeAspect="1"/>
          </p:cNvPicPr>
          <p:nvPr/>
        </p:nvPicPr>
        <p:blipFill>
          <a:blip r:embed="rId8"/>
          <a:srcRect t="5907" b="5907"/>
          <a:stretch/>
        </p:blipFill>
        <p:spPr>
          <a:xfrm>
            <a:off x="4572000" y="2887433"/>
            <a:ext cx="1316000" cy="1350765"/>
          </a:xfrm>
          <a:prstGeom prst="ellipse">
            <a:avLst/>
          </a:prstGeom>
          <a:ln>
            <a:noFill/>
          </a:ln>
          <a:effectLst>
            <a:softEdge rad="112500"/>
          </a:effectLst>
        </p:spPr>
      </p:pic>
      <p:pic>
        <p:nvPicPr>
          <p:cNvPr id="69" name="Picture 68">
            <a:extLst>
              <a:ext uri="{FF2B5EF4-FFF2-40B4-BE49-F238E27FC236}">
                <a16:creationId xmlns:a16="http://schemas.microsoft.com/office/drawing/2014/main" id="{04F6130A-1254-459C-AD92-751A8D4DFA4F}"/>
              </a:ext>
            </a:extLst>
          </p:cNvPr>
          <p:cNvPicPr>
            <a:picLocks noChangeAspect="1"/>
          </p:cNvPicPr>
          <p:nvPr/>
        </p:nvPicPr>
        <p:blipFill rotWithShape="1">
          <a:blip r:embed="rId9"/>
          <a:srcRect l="11975" t="4676" r="-916" b="26856"/>
          <a:stretch/>
        </p:blipFill>
        <p:spPr>
          <a:xfrm>
            <a:off x="3057669" y="2887434"/>
            <a:ext cx="1316000" cy="1350765"/>
          </a:xfrm>
          <a:prstGeom prst="ellipse">
            <a:avLst/>
          </a:prstGeom>
          <a:ln>
            <a:noFill/>
          </a:ln>
          <a:effectLst>
            <a:softEdge rad="112500"/>
          </a:effectLst>
        </p:spPr>
      </p:pic>
      <p:pic>
        <p:nvPicPr>
          <p:cNvPr id="70" name="Picture 69">
            <a:extLst>
              <a:ext uri="{FF2B5EF4-FFF2-40B4-BE49-F238E27FC236}">
                <a16:creationId xmlns:a16="http://schemas.microsoft.com/office/drawing/2014/main" id="{425D6F9C-BA3F-4155-BC5A-4C2B10084EFE}"/>
              </a:ext>
            </a:extLst>
          </p:cNvPr>
          <p:cNvPicPr>
            <a:picLocks noChangeAspect="1"/>
          </p:cNvPicPr>
          <p:nvPr/>
        </p:nvPicPr>
        <p:blipFill>
          <a:blip r:embed="rId10"/>
          <a:srcRect t="13554" b="13554"/>
          <a:stretch/>
        </p:blipFill>
        <p:spPr>
          <a:xfrm>
            <a:off x="1707061" y="2893052"/>
            <a:ext cx="1316000" cy="1350765"/>
          </a:xfrm>
          <a:prstGeom prst="ellipse">
            <a:avLst/>
          </a:prstGeom>
          <a:ln>
            <a:noFill/>
          </a:ln>
          <a:effectLst>
            <a:softEdge rad="112500"/>
          </a:effectLst>
        </p:spPr>
      </p:pic>
      <p:pic>
        <p:nvPicPr>
          <p:cNvPr id="71" name="Picture 70">
            <a:extLst>
              <a:ext uri="{FF2B5EF4-FFF2-40B4-BE49-F238E27FC236}">
                <a16:creationId xmlns:a16="http://schemas.microsoft.com/office/drawing/2014/main" id="{E9AB8E2A-AF50-400B-B5D1-02AD704ABE2A}"/>
              </a:ext>
            </a:extLst>
          </p:cNvPr>
          <p:cNvPicPr>
            <a:picLocks noChangeAspect="1"/>
          </p:cNvPicPr>
          <p:nvPr/>
        </p:nvPicPr>
        <p:blipFill rotWithShape="1">
          <a:blip r:embed="rId11"/>
          <a:srcRect l="15692" t="4192" r="6634" b="16083"/>
          <a:stretch/>
        </p:blipFill>
        <p:spPr>
          <a:xfrm>
            <a:off x="253830" y="2887431"/>
            <a:ext cx="1316000" cy="1350769"/>
          </a:xfrm>
          <a:prstGeom prst="ellipse">
            <a:avLst/>
          </a:prstGeom>
          <a:ln>
            <a:noFill/>
          </a:ln>
          <a:effectLst>
            <a:softEdge rad="112500"/>
          </a:effectLst>
        </p:spPr>
      </p:pic>
      <p:pic>
        <p:nvPicPr>
          <p:cNvPr id="72" name="Picture 71">
            <a:extLst>
              <a:ext uri="{FF2B5EF4-FFF2-40B4-BE49-F238E27FC236}">
                <a16:creationId xmlns:a16="http://schemas.microsoft.com/office/drawing/2014/main" id="{D94BD8BC-C4E5-409A-B476-2BD45741B0F8}"/>
              </a:ext>
            </a:extLst>
          </p:cNvPr>
          <p:cNvPicPr>
            <a:picLocks noChangeAspect="1"/>
          </p:cNvPicPr>
          <p:nvPr/>
        </p:nvPicPr>
        <p:blipFill rotWithShape="1">
          <a:blip r:embed="rId12"/>
          <a:srcRect l="-95" t="-135" r="95" b="12643"/>
          <a:stretch/>
        </p:blipFill>
        <p:spPr>
          <a:xfrm>
            <a:off x="7553109" y="2887431"/>
            <a:ext cx="1316000" cy="1350765"/>
          </a:xfrm>
          <a:prstGeom prst="ellipse">
            <a:avLst/>
          </a:prstGeom>
          <a:ln>
            <a:noFill/>
          </a:ln>
          <a:effectLst>
            <a:softEdge rad="112500"/>
          </a:effectLst>
        </p:spPr>
      </p:pic>
      <p:pic>
        <p:nvPicPr>
          <p:cNvPr id="73" name="Picture 72">
            <a:extLst>
              <a:ext uri="{FF2B5EF4-FFF2-40B4-BE49-F238E27FC236}">
                <a16:creationId xmlns:a16="http://schemas.microsoft.com/office/drawing/2014/main" id="{F01CD7E1-60B1-4E8C-A385-4A74846FAD7C}"/>
              </a:ext>
            </a:extLst>
          </p:cNvPr>
          <p:cNvPicPr>
            <a:picLocks noChangeAspect="1"/>
          </p:cNvPicPr>
          <p:nvPr/>
        </p:nvPicPr>
        <p:blipFill>
          <a:blip r:embed="rId13"/>
          <a:srcRect t="11509" b="11509"/>
          <a:stretch/>
        </p:blipFill>
        <p:spPr>
          <a:xfrm>
            <a:off x="7554364" y="843948"/>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1375185" y="2186796"/>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Abdelrahman Amr</a:t>
            </a:r>
            <a:br>
              <a:rPr lang="en-US" sz="700" b="1" dirty="0"/>
            </a:br>
            <a:r>
              <a:rPr lang="en-US" sz="700" dirty="0"/>
              <a:t>Data Analyst and Scientist || Core Team Data Science and AI @GDG-On Campus || Laptop Maintenance Engineer</a:t>
            </a:r>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3126704" y="2177339"/>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Muhammed Al Reay</a:t>
            </a:r>
          </a:p>
          <a:p>
            <a:pPr marL="0" indent="0"/>
            <a:r>
              <a:rPr lang="en-US" sz="700" b="1" dirty="0"/>
              <a:t> Data science &amp; AI @GDG on-campus || </a:t>
            </a:r>
            <a:r>
              <a:rPr lang="en-US" sz="700" b="1" dirty="0" err="1"/>
              <a:t>IT&amp;Sap</a:t>
            </a:r>
            <a:r>
              <a:rPr lang="en-US" sz="700" b="1" dirty="0"/>
              <a:t> Trainee @EIM Group</a:t>
            </a:r>
            <a:endParaRPr lang="en-US" sz="700" dirty="0"/>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585548" y="2116281"/>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Shahd</a:t>
            </a:r>
            <a:r>
              <a:rPr lang="en-US" sz="700" b="1" dirty="0"/>
              <a:t> </a:t>
            </a:r>
            <a:r>
              <a:rPr lang="en-US" sz="700" b="1" dirty="0" err="1"/>
              <a:t>yehia</a:t>
            </a:r>
            <a:endParaRPr lang="en-US" sz="700" b="1" dirty="0"/>
          </a:p>
          <a:p>
            <a:pPr marL="0" indent="0"/>
            <a:r>
              <a:rPr lang="en-US" sz="700" b="1" dirty="0"/>
              <a:t>Core team member @ </a:t>
            </a:r>
            <a:r>
              <a:rPr lang="en-US" sz="700" b="1" dirty="0" err="1"/>
              <a:t>GDG_On</a:t>
            </a:r>
            <a:r>
              <a:rPr lang="en-US" sz="700" b="1" dirty="0"/>
              <a:t> Campus </a:t>
            </a:r>
            <a:r>
              <a:rPr lang="en-US" sz="700" b="1" dirty="0" err="1"/>
              <a:t>Datacamp</a:t>
            </a:r>
            <a:r>
              <a:rPr lang="en-US" sz="700" b="1" dirty="0"/>
              <a:t> certified data analyst</a:t>
            </a:r>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044393" y="2122076"/>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Reem Kasab</a:t>
            </a:r>
          </a:p>
          <a:p>
            <a:pPr marL="0" indent="0"/>
            <a:r>
              <a:rPr lang="it-IT" sz="700" dirty="0"/>
              <a:t>student @BFCAI || Data Science trainee @DEPI || AI member @IEEE ||Data science member @GDG on campus</a:t>
            </a:r>
            <a:endParaRPr lang="en-US" sz="700" dirty="0"/>
          </a:p>
        </p:txBody>
      </p:sp>
      <p:sp>
        <p:nvSpPr>
          <p:cNvPr id="80" name="Google Shape;1460;p37">
            <a:extLst>
              <a:ext uri="{FF2B5EF4-FFF2-40B4-BE49-F238E27FC236}">
                <a16:creationId xmlns:a16="http://schemas.microsoft.com/office/drawing/2014/main" id="{E9FECBC8-554D-4360-9732-B082E6170741}"/>
              </a:ext>
            </a:extLst>
          </p:cNvPr>
          <p:cNvSpPr txBox="1">
            <a:spLocks/>
          </p:cNvSpPr>
          <p:nvPr/>
        </p:nvSpPr>
        <p:spPr>
          <a:xfrm>
            <a:off x="7223410" y="2207983"/>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Nour Adel</a:t>
            </a:r>
          </a:p>
          <a:p>
            <a:pPr marL="0" indent="0"/>
            <a:r>
              <a:rPr lang="en-US" sz="700" b="1" dirty="0"/>
              <a:t>CORE TEAM | DATA SCIENCE AND AI @ GDG ON CAMPUS</a:t>
            </a:r>
          </a:p>
        </p:txBody>
      </p:sp>
      <p:sp>
        <p:nvSpPr>
          <p:cNvPr id="81" name="Google Shape;1460;p37">
            <a:extLst>
              <a:ext uri="{FF2B5EF4-FFF2-40B4-BE49-F238E27FC236}">
                <a16:creationId xmlns:a16="http://schemas.microsoft.com/office/drawing/2014/main" id="{80BE542C-7CCF-4742-827D-40D963C8B479}"/>
              </a:ext>
            </a:extLst>
          </p:cNvPr>
          <p:cNvSpPr txBox="1">
            <a:spLocks/>
          </p:cNvSpPr>
          <p:nvPr/>
        </p:nvSpPr>
        <p:spPr>
          <a:xfrm>
            <a:off x="294688" y="4236606"/>
            <a:ext cx="1173185"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malak</a:t>
            </a:r>
            <a:r>
              <a:rPr lang="en-US" sz="700" b="1" dirty="0"/>
              <a:t> Abd </a:t>
            </a:r>
            <a:r>
              <a:rPr lang="en-US" sz="700" b="1" dirty="0" err="1"/>
              <a:t>Elgwad</a:t>
            </a:r>
            <a:r>
              <a:rPr lang="en-US" sz="700" b="1" dirty="0"/>
              <a:t> Core team in Data science &amp;AI@ </a:t>
            </a:r>
            <a:r>
              <a:rPr lang="en-US" sz="700" b="1" dirty="0" err="1"/>
              <a:t>gdg</a:t>
            </a:r>
            <a:r>
              <a:rPr lang="en-US" sz="700" b="1" dirty="0"/>
              <a:t> google developer _on </a:t>
            </a:r>
            <a:r>
              <a:rPr lang="en-US" sz="700" b="1" dirty="0" err="1"/>
              <a:t>campus.Data</a:t>
            </a:r>
            <a:r>
              <a:rPr lang="en-US" sz="700" b="1" dirty="0"/>
              <a:t> science trainee</a:t>
            </a:r>
          </a:p>
        </p:txBody>
      </p:sp>
      <p:sp>
        <p:nvSpPr>
          <p:cNvPr id="82" name="Google Shape;1460;p37">
            <a:extLst>
              <a:ext uri="{FF2B5EF4-FFF2-40B4-BE49-F238E27FC236}">
                <a16:creationId xmlns:a16="http://schemas.microsoft.com/office/drawing/2014/main" id="{97D2EE61-B9D7-42A1-8B34-3D857F30946B}"/>
              </a:ext>
            </a:extLst>
          </p:cNvPr>
          <p:cNvSpPr txBox="1">
            <a:spLocks/>
          </p:cNvSpPr>
          <p:nvPr/>
        </p:nvSpPr>
        <p:spPr>
          <a:xfrm>
            <a:off x="1417392" y="4232566"/>
            <a:ext cx="1842379"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Habiba Mohamed</a:t>
            </a:r>
          </a:p>
          <a:p>
            <a:pPr marL="0" indent="0"/>
            <a:r>
              <a:rPr lang="en-US" sz="700" dirty="0"/>
              <a:t>Core team member of Data Science &amp; Ai @GDG- On Campus || Business Intelligence </a:t>
            </a:r>
            <a:r>
              <a:rPr lang="en-US" sz="700" dirty="0" err="1"/>
              <a:t>Trainee@ITI</a:t>
            </a:r>
            <a:r>
              <a:rPr lang="en-US" sz="700" dirty="0"/>
              <a:t> ||Member of Ai @IEEE-BUB</a:t>
            </a:r>
          </a:p>
        </p:txBody>
      </p:sp>
      <p:sp>
        <p:nvSpPr>
          <p:cNvPr id="83" name="Google Shape;1460;p37">
            <a:extLst>
              <a:ext uri="{FF2B5EF4-FFF2-40B4-BE49-F238E27FC236}">
                <a16:creationId xmlns:a16="http://schemas.microsoft.com/office/drawing/2014/main" id="{7F4ACE5D-0AD2-4009-B1B8-F7F3D4AF91D3}"/>
              </a:ext>
            </a:extLst>
          </p:cNvPr>
          <p:cNvSpPr txBox="1">
            <a:spLocks/>
          </p:cNvSpPr>
          <p:nvPr/>
        </p:nvSpPr>
        <p:spPr>
          <a:xfrm>
            <a:off x="2721196" y="42599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Ashraf</a:t>
            </a:r>
          </a:p>
          <a:p>
            <a:pPr marL="0" indent="0"/>
            <a:r>
              <a:rPr lang="en-US" sz="700" b="1" dirty="0"/>
              <a:t>Data Analyst</a:t>
            </a:r>
          </a:p>
          <a:p>
            <a:pPr marL="0" indent="0"/>
            <a:r>
              <a:rPr lang="en-US" sz="700" b="1" dirty="0"/>
              <a:t>ITI trainee</a:t>
            </a:r>
          </a:p>
        </p:txBody>
      </p:sp>
      <p:sp>
        <p:nvSpPr>
          <p:cNvPr id="85" name="Google Shape;1460;p37">
            <a:extLst>
              <a:ext uri="{FF2B5EF4-FFF2-40B4-BE49-F238E27FC236}">
                <a16:creationId xmlns:a16="http://schemas.microsoft.com/office/drawing/2014/main" id="{F9A32FFF-0C43-4AC6-8DAA-104422D8EC42}"/>
              </a:ext>
            </a:extLst>
          </p:cNvPr>
          <p:cNvSpPr txBox="1">
            <a:spLocks/>
          </p:cNvSpPr>
          <p:nvPr/>
        </p:nvSpPr>
        <p:spPr>
          <a:xfrm>
            <a:off x="4486667" y="4145285"/>
            <a:ext cx="1513731"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Esraa</a:t>
            </a:r>
            <a:r>
              <a:rPr lang="en-US" sz="700" b="1" dirty="0"/>
              <a:t> Adel</a:t>
            </a:r>
          </a:p>
          <a:p>
            <a:pPr marL="0" indent="0"/>
            <a:r>
              <a:rPr lang="en-US" sz="700" b="1" dirty="0"/>
              <a:t>Core Team Data Science &amp; AI @GDG ||.Mechanical Engineer(Sealing) member  @SailFish </a:t>
            </a:r>
            <a:r>
              <a:rPr lang="en-US" sz="700" b="1" dirty="0" err="1"/>
              <a:t>RovTechnical</a:t>
            </a:r>
            <a:r>
              <a:rPr lang="en-US" sz="700" b="1" dirty="0"/>
              <a:t> member @ IEEE-BUB.</a:t>
            </a:r>
          </a:p>
        </p:txBody>
      </p:sp>
      <p:sp>
        <p:nvSpPr>
          <p:cNvPr id="86" name="Google Shape;1460;p37">
            <a:extLst>
              <a:ext uri="{FF2B5EF4-FFF2-40B4-BE49-F238E27FC236}">
                <a16:creationId xmlns:a16="http://schemas.microsoft.com/office/drawing/2014/main" id="{B25AC94D-1735-4C18-B4AA-D93A55B72274}"/>
              </a:ext>
            </a:extLst>
          </p:cNvPr>
          <p:cNvSpPr txBox="1">
            <a:spLocks/>
          </p:cNvSpPr>
          <p:nvPr/>
        </p:nvSpPr>
        <p:spPr>
          <a:xfrm>
            <a:off x="5813859" y="4175521"/>
            <a:ext cx="1777067"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Niera</a:t>
            </a:r>
            <a:r>
              <a:rPr lang="en-US" sz="700" b="1" dirty="0"/>
              <a:t> </a:t>
            </a:r>
            <a:r>
              <a:rPr lang="en-US" sz="700" b="1" dirty="0" err="1"/>
              <a:t>ElShamy</a:t>
            </a:r>
            <a:endParaRPr lang="en-US" sz="700" b="1" dirty="0"/>
          </a:p>
          <a:p>
            <a:pPr marL="0" indent="0"/>
            <a:r>
              <a:rPr lang="en-US" sz="700" b="1" dirty="0"/>
              <a:t>Core team member Data Science &amp; Ai @GDG-On Campus||Data </a:t>
            </a:r>
            <a:r>
              <a:rPr lang="en-US" sz="700" b="1" dirty="0" err="1"/>
              <a:t>Analysis&amp;Excel</a:t>
            </a:r>
            <a:r>
              <a:rPr lang="en-US" sz="700" b="1" dirty="0"/>
              <a:t> Trainee @itida ||Technical member </a:t>
            </a:r>
            <a:r>
              <a:rPr lang="en-US" sz="700" b="1" dirty="0" err="1"/>
              <a:t>at"the</a:t>
            </a:r>
            <a:r>
              <a:rPr lang="en-US" sz="700" b="1" dirty="0"/>
              <a:t> Egyptian league for </a:t>
            </a:r>
            <a:r>
              <a:rPr lang="en-US" sz="700" b="1" dirty="0" err="1"/>
              <a:t>Robotics&amp;ai</a:t>
            </a:r>
            <a:r>
              <a:rPr lang="en-US" sz="700" b="1" dirty="0"/>
              <a:t>" Competition @CODEAVOUR</a:t>
            </a:r>
          </a:p>
        </p:txBody>
      </p:sp>
      <p:sp>
        <p:nvSpPr>
          <p:cNvPr id="87" name="Google Shape;1460;p37">
            <a:extLst>
              <a:ext uri="{FF2B5EF4-FFF2-40B4-BE49-F238E27FC236}">
                <a16:creationId xmlns:a16="http://schemas.microsoft.com/office/drawing/2014/main" id="{039CB019-9F86-430C-9FE1-9A9099250E8F}"/>
              </a:ext>
            </a:extLst>
          </p:cNvPr>
          <p:cNvSpPr txBox="1">
            <a:spLocks/>
          </p:cNvSpPr>
          <p:nvPr/>
        </p:nvSpPr>
        <p:spPr>
          <a:xfrm>
            <a:off x="7751440" y="4265995"/>
            <a:ext cx="1204042"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Gehad</a:t>
            </a:r>
            <a:r>
              <a:rPr lang="en-US" sz="700" b="1" dirty="0"/>
              <a:t> Mohamed</a:t>
            </a:r>
          </a:p>
          <a:p>
            <a:pPr marL="0" indent="0"/>
            <a:r>
              <a:rPr lang="en-US" sz="700" b="1" dirty="0"/>
              <a:t>Data Analyst &amp; Scientist Core team Data Science &amp; AI @ GDG on Campus</a:t>
            </a:r>
          </a:p>
        </p:txBody>
      </p:sp>
      <p:pic>
        <p:nvPicPr>
          <p:cNvPr id="30" name="Picture 29">
            <a:extLst>
              <a:ext uri="{FF2B5EF4-FFF2-40B4-BE49-F238E27FC236}">
                <a16:creationId xmlns:a16="http://schemas.microsoft.com/office/drawing/2014/main" id="{E8822510-D29A-49AF-984C-5546DA2AFCBF}"/>
              </a:ext>
            </a:extLst>
          </p:cNvPr>
          <p:cNvPicPr>
            <a:picLocks noChangeAspect="1"/>
          </p:cNvPicPr>
          <p:nvPr/>
        </p:nvPicPr>
        <p:blipFill rotWithShape="1">
          <a:blip r:embed="rId14"/>
          <a:srcRect l="14057" t="19263" r="13263" b="24786"/>
          <a:stretch/>
        </p:blipFill>
        <p:spPr>
          <a:xfrm>
            <a:off x="3170667" y="753465"/>
            <a:ext cx="1316000" cy="1350765"/>
          </a:xfrm>
          <a:prstGeom prst="ellipse">
            <a:avLst/>
          </a:prstGeom>
          <a:ln>
            <a:noFill/>
          </a:ln>
          <a:effectLst>
            <a:softEdge rad="112500"/>
          </a:effectLst>
        </p:spPr>
      </p:pic>
    </p:spTree>
    <p:extLst>
      <p:ext uri="{BB962C8B-B14F-4D97-AF65-F5344CB8AC3E}">
        <p14:creationId xmlns:p14="http://schemas.microsoft.com/office/powerpoint/2010/main" val="27268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697142" y="466624"/>
            <a:ext cx="762671" cy="692977"/>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3"/>
          <a:srcRect l="12593" t="969" r="16184" b="25926"/>
          <a:stretch/>
        </p:blipFill>
        <p:spPr>
          <a:xfrm>
            <a:off x="959760" y="1612985"/>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770624" y="2952999"/>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Marwan </a:t>
            </a:r>
            <a:r>
              <a:rPr lang="en-US" sz="700" b="1" dirty="0" err="1"/>
              <a:t>Emam</a:t>
            </a:r>
            <a:endParaRPr lang="en-US" sz="700" b="1" dirty="0"/>
          </a:p>
          <a:p>
            <a:pPr marL="0" indent="0"/>
            <a:r>
              <a:rPr lang="en-US" sz="700" b="1" dirty="0"/>
              <a:t>Core team of Data Science &amp; AI @GDG-On Campus || Ex. Data Science Trainee @ITI</a:t>
            </a:r>
            <a:endParaRPr lang="en-US" sz="700" dirty="0"/>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2818274" y="2963749"/>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Jana  Walid</a:t>
            </a:r>
          </a:p>
          <a:p>
            <a:pPr marL="0" indent="0"/>
            <a:r>
              <a:rPr lang="en-US" sz="700" b="1" dirty="0"/>
              <a:t> </a:t>
            </a:r>
            <a:r>
              <a:rPr lang="it-IT" sz="700" b="1" dirty="0"/>
              <a:t>Core team data science &amp;AI @GDG On campus</a:t>
            </a:r>
            <a:endParaRPr lang="en-US" sz="700" dirty="0"/>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760745" y="2953000"/>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it-IT" sz="700" b="1" dirty="0"/>
              <a:t>karima mahmoud</a:t>
            </a:r>
            <a:br>
              <a:rPr lang="it-IT" sz="700" b="1" dirty="0"/>
            </a:br>
            <a:r>
              <a:rPr lang="it-IT" sz="700" b="1" dirty="0"/>
              <a:t>IBM Data Scientist trainee @DEPI</a:t>
            </a:r>
            <a:endParaRPr lang="en-US" sz="700" b="1" dirty="0"/>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643675" y="2963749"/>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Yasmeen Walid</a:t>
            </a:r>
            <a:br>
              <a:rPr lang="en-US" sz="700" b="1" dirty="0"/>
            </a:br>
            <a:r>
              <a:rPr lang="en-US" sz="700" b="1" dirty="0"/>
              <a:t>Data Scientist ||</a:t>
            </a:r>
            <a:br>
              <a:rPr lang="en-US" sz="700" b="1" dirty="0"/>
            </a:br>
            <a:r>
              <a:rPr lang="en-US" sz="700" b="1" dirty="0"/>
              <a:t>Data Science Core team @ GDG</a:t>
            </a:r>
            <a:endParaRPr lang="en-US" sz="700" dirty="0"/>
          </a:p>
        </p:txBody>
      </p:sp>
      <p:pic>
        <p:nvPicPr>
          <p:cNvPr id="32" name="Picture 31">
            <a:extLst>
              <a:ext uri="{FF2B5EF4-FFF2-40B4-BE49-F238E27FC236}">
                <a16:creationId xmlns:a16="http://schemas.microsoft.com/office/drawing/2014/main" id="{8E60AC03-7532-48CA-A4AE-59CD3E697321}"/>
              </a:ext>
            </a:extLst>
          </p:cNvPr>
          <p:cNvPicPr>
            <a:picLocks noChangeAspect="1"/>
          </p:cNvPicPr>
          <p:nvPr/>
        </p:nvPicPr>
        <p:blipFill rotWithShape="1">
          <a:blip r:embed="rId4"/>
          <a:srcRect l="10493" t="13726" r="12249" b="4733"/>
          <a:stretch/>
        </p:blipFill>
        <p:spPr>
          <a:xfrm>
            <a:off x="2828177" y="1602236"/>
            <a:ext cx="1316000" cy="1350765"/>
          </a:xfrm>
          <a:prstGeom prst="ellipse">
            <a:avLst/>
          </a:prstGeom>
          <a:ln>
            <a:noFill/>
          </a:ln>
          <a:effectLst>
            <a:softEdge rad="112500"/>
          </a:effectLst>
        </p:spPr>
      </p:pic>
      <p:pic>
        <p:nvPicPr>
          <p:cNvPr id="33" name="Picture 32">
            <a:extLst>
              <a:ext uri="{FF2B5EF4-FFF2-40B4-BE49-F238E27FC236}">
                <a16:creationId xmlns:a16="http://schemas.microsoft.com/office/drawing/2014/main" id="{2B67652C-F6DA-44E4-A8E1-B4B24B94B3FD}"/>
              </a:ext>
            </a:extLst>
          </p:cNvPr>
          <p:cNvPicPr>
            <a:picLocks noChangeAspect="1"/>
          </p:cNvPicPr>
          <p:nvPr/>
        </p:nvPicPr>
        <p:blipFill rotWithShape="1">
          <a:blip r:embed="rId5"/>
          <a:srcRect l="17596" t="3131" r="240" b="12535"/>
          <a:stretch/>
        </p:blipFill>
        <p:spPr>
          <a:xfrm>
            <a:off x="4696594" y="1612984"/>
            <a:ext cx="1316000" cy="1350765"/>
          </a:xfrm>
          <a:prstGeom prst="ellipse">
            <a:avLst/>
          </a:prstGeom>
          <a:ln>
            <a:noFill/>
          </a:ln>
          <a:effectLst>
            <a:softEdge rad="112500"/>
          </a:effectLst>
        </p:spPr>
      </p:pic>
      <p:pic>
        <p:nvPicPr>
          <p:cNvPr id="34" name="Picture 33">
            <a:extLst>
              <a:ext uri="{FF2B5EF4-FFF2-40B4-BE49-F238E27FC236}">
                <a16:creationId xmlns:a16="http://schemas.microsoft.com/office/drawing/2014/main" id="{11A30534-6C63-419B-8DBB-AC6DDABA6F98}"/>
              </a:ext>
            </a:extLst>
          </p:cNvPr>
          <p:cNvPicPr>
            <a:picLocks noChangeAspect="1"/>
          </p:cNvPicPr>
          <p:nvPr/>
        </p:nvPicPr>
        <p:blipFill>
          <a:blip r:embed="rId6"/>
          <a:srcRect l="4750" r="4750"/>
          <a:stretch/>
        </p:blipFill>
        <p:spPr>
          <a:xfrm>
            <a:off x="6565011" y="1602235"/>
            <a:ext cx="1316000" cy="1350765"/>
          </a:xfrm>
          <a:prstGeom prst="ellipse">
            <a:avLst/>
          </a:prstGeom>
          <a:ln>
            <a:noFill/>
          </a:ln>
          <a:effectLst>
            <a:softEdge rad="112500"/>
          </a:effectLst>
        </p:spPr>
      </p:pic>
    </p:spTree>
    <p:extLst>
      <p:ext uri="{BB962C8B-B14F-4D97-AF65-F5344CB8AC3E}">
        <p14:creationId xmlns:p14="http://schemas.microsoft.com/office/powerpoint/2010/main" val="1016325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3" name="Title 2">
            <a:extLst>
              <a:ext uri="{FF2B5EF4-FFF2-40B4-BE49-F238E27FC236}">
                <a16:creationId xmlns:a16="http://schemas.microsoft.com/office/drawing/2014/main" id="{52AB2880-3152-A4AD-DD55-0DF593C25DD9}"/>
              </a:ext>
            </a:extLst>
          </p:cNvPr>
          <p:cNvSpPr>
            <a:spLocks noGrp="1"/>
          </p:cNvSpPr>
          <p:nvPr>
            <p:ph type="title"/>
          </p:nvPr>
        </p:nvSpPr>
        <p:spPr>
          <a:xfrm>
            <a:off x="512665" y="284319"/>
            <a:ext cx="7710900" cy="572700"/>
          </a:xfrm>
        </p:spPr>
        <p:txBody>
          <a:bodyPr/>
          <a:lstStyle/>
          <a:p>
            <a:r>
              <a:rPr lang="en-US" sz="4400" dirty="0"/>
              <a:t>What does it mean to you ?</a:t>
            </a:r>
          </a:p>
        </p:txBody>
      </p:sp>
      <p:pic>
        <p:nvPicPr>
          <p:cNvPr id="7" name="Picture 6">
            <a:extLst>
              <a:ext uri="{FF2B5EF4-FFF2-40B4-BE49-F238E27FC236}">
                <a16:creationId xmlns:a16="http://schemas.microsoft.com/office/drawing/2014/main" id="{A4CE3DD0-ED9A-839C-17AA-A753B62C5B68}"/>
              </a:ext>
            </a:extLst>
          </p:cNvPr>
          <p:cNvPicPr>
            <a:picLocks noChangeAspect="1"/>
          </p:cNvPicPr>
          <p:nvPr/>
        </p:nvPicPr>
        <p:blipFill>
          <a:blip r:embed="rId3"/>
          <a:stretch>
            <a:fillRect/>
          </a:stretch>
        </p:blipFill>
        <p:spPr>
          <a:xfrm>
            <a:off x="4572000" y="1244009"/>
            <a:ext cx="4534787" cy="3401090"/>
          </a:xfrm>
          <a:prstGeom prst="rect">
            <a:avLst/>
          </a:prstGeom>
        </p:spPr>
      </p:pic>
      <p:pic>
        <p:nvPicPr>
          <p:cNvPr id="11" name="Picture 10">
            <a:extLst>
              <a:ext uri="{FF2B5EF4-FFF2-40B4-BE49-F238E27FC236}">
                <a16:creationId xmlns:a16="http://schemas.microsoft.com/office/drawing/2014/main" id="{36AD84B1-2BA7-45B7-C7E5-F985397DF874}"/>
              </a:ext>
            </a:extLst>
          </p:cNvPr>
          <p:cNvPicPr>
            <a:picLocks noChangeAspect="1"/>
          </p:cNvPicPr>
          <p:nvPr/>
        </p:nvPicPr>
        <p:blipFill>
          <a:blip r:embed="rId4"/>
          <a:stretch>
            <a:fillRect/>
          </a:stretch>
        </p:blipFill>
        <p:spPr>
          <a:xfrm>
            <a:off x="97981" y="1244009"/>
            <a:ext cx="4474019" cy="335551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7" name="Google Shape;1487;p39"/>
          <p:cNvSpPr txBox="1">
            <a:spLocks noGrp="1"/>
          </p:cNvSpPr>
          <p:nvPr>
            <p:ph type="subTitle" idx="1"/>
          </p:nvPr>
        </p:nvSpPr>
        <p:spPr>
          <a:xfrm>
            <a:off x="1272901" y="3178294"/>
            <a:ext cx="67786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0" i="0" dirty="0">
                <a:solidFill>
                  <a:schemeClr val="bg1"/>
                </a:solidFill>
                <a:effectLst/>
                <a:latin typeface="Bauhaus 93" panose="04030905020B02020C02" pitchFamily="82" charset="0"/>
              </a:rPr>
              <a:t>Get ready to code the future🤩🚀</a:t>
            </a:r>
            <a:endParaRPr sz="3600" dirty="0">
              <a:solidFill>
                <a:schemeClr val="bg1"/>
              </a:solidFill>
              <a:latin typeface="Bauhaus 93" panose="04030905020B02020C02" pitchFamily="82" charset="0"/>
            </a:endParaRPr>
          </a:p>
        </p:txBody>
      </p:sp>
      <p:grpSp>
        <p:nvGrpSpPr>
          <p:cNvPr id="1488" name="Google Shape;1488;p39"/>
          <p:cNvGrpSpPr/>
          <p:nvPr/>
        </p:nvGrpSpPr>
        <p:grpSpPr>
          <a:xfrm rot="20129251">
            <a:off x="7677361" y="1452726"/>
            <a:ext cx="936048" cy="630977"/>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9"/>
          <p:cNvGrpSpPr/>
          <p:nvPr/>
        </p:nvGrpSpPr>
        <p:grpSpPr>
          <a:xfrm>
            <a:off x="0" y="4616334"/>
            <a:ext cx="2400000" cy="517118"/>
            <a:chOff x="-3987275" y="2957386"/>
            <a:chExt cx="6964598" cy="1500632"/>
          </a:xfrm>
        </p:grpSpPr>
        <p:sp>
          <p:nvSpPr>
            <p:cNvPr id="1492" name="Google Shape;1492;p39"/>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9"/>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9"/>
          <p:cNvGrpSpPr/>
          <p:nvPr/>
        </p:nvGrpSpPr>
        <p:grpSpPr>
          <a:xfrm>
            <a:off x="822810" y="3358633"/>
            <a:ext cx="754380" cy="1592603"/>
            <a:chOff x="-2343650" y="-1355100"/>
            <a:chExt cx="1827472" cy="3858050"/>
          </a:xfrm>
        </p:grpSpPr>
        <p:sp>
          <p:nvSpPr>
            <p:cNvPr id="1500" name="Google Shape;1500;p39"/>
            <p:cNvSpPr/>
            <p:nvPr/>
          </p:nvSpPr>
          <p:spPr>
            <a:xfrm>
              <a:off x="-2343650" y="633043"/>
              <a:ext cx="1827465" cy="1869904"/>
            </a:xfrm>
            <a:custGeom>
              <a:avLst/>
              <a:gdLst/>
              <a:ahLst/>
              <a:cxnLst/>
              <a:rect l="l" t="t" r="r" b="b"/>
              <a:pathLst>
                <a:path w="9861" h="10090" extrusionOk="0">
                  <a:moveTo>
                    <a:pt x="3333" y="1"/>
                  </a:moveTo>
                  <a:lnTo>
                    <a:pt x="6506" y="1"/>
                  </a:lnTo>
                  <a:cubicBezTo>
                    <a:pt x="6917" y="1"/>
                    <a:pt x="7236" y="320"/>
                    <a:pt x="7236" y="731"/>
                  </a:cubicBezTo>
                  <a:lnTo>
                    <a:pt x="7236" y="3539"/>
                  </a:lnTo>
                  <a:cubicBezTo>
                    <a:pt x="7556" y="5958"/>
                    <a:pt x="8400" y="7807"/>
                    <a:pt x="9861" y="8902"/>
                  </a:cubicBezTo>
                  <a:lnTo>
                    <a:pt x="9861" y="10089"/>
                  </a:lnTo>
                  <a:lnTo>
                    <a:pt x="6506" y="10089"/>
                  </a:lnTo>
                  <a:lnTo>
                    <a:pt x="6506" y="8651"/>
                  </a:lnTo>
                  <a:lnTo>
                    <a:pt x="3333" y="8651"/>
                  </a:lnTo>
                  <a:lnTo>
                    <a:pt x="3333" y="10089"/>
                  </a:lnTo>
                  <a:lnTo>
                    <a:pt x="0" y="10089"/>
                  </a:lnTo>
                  <a:lnTo>
                    <a:pt x="0" y="8902"/>
                  </a:lnTo>
                  <a:cubicBezTo>
                    <a:pt x="1461" y="7807"/>
                    <a:pt x="2283" y="5958"/>
                    <a:pt x="2603" y="3539"/>
                  </a:cubicBezTo>
                  <a:lnTo>
                    <a:pt x="2603" y="731"/>
                  </a:lnTo>
                  <a:cubicBezTo>
                    <a:pt x="2603" y="320"/>
                    <a:pt x="294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a:off x="-1726152" y="-1355100"/>
              <a:ext cx="592476" cy="3773351"/>
            </a:xfrm>
            <a:custGeom>
              <a:avLst/>
              <a:gdLst/>
              <a:ahLst/>
              <a:cxnLst/>
              <a:rect l="l" t="t" r="r" b="b"/>
              <a:pathLst>
                <a:path w="3197" h="20361" extrusionOk="0">
                  <a:moveTo>
                    <a:pt x="1599" y="1"/>
                  </a:moveTo>
                  <a:cubicBezTo>
                    <a:pt x="2352" y="845"/>
                    <a:pt x="3174" y="1918"/>
                    <a:pt x="3174" y="3539"/>
                  </a:cubicBezTo>
                  <a:lnTo>
                    <a:pt x="3196" y="20361"/>
                  </a:lnTo>
                  <a:lnTo>
                    <a:pt x="1599" y="20361"/>
                  </a:lnTo>
                  <a:lnTo>
                    <a:pt x="1" y="20361"/>
                  </a:lnTo>
                  <a:lnTo>
                    <a:pt x="24" y="3539"/>
                  </a:lnTo>
                  <a:cubicBezTo>
                    <a:pt x="24" y="1918"/>
                    <a:pt x="845" y="845"/>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1721890" y="-1236679"/>
              <a:ext cx="194774" cy="1696442"/>
            </a:xfrm>
            <a:custGeom>
              <a:avLst/>
              <a:gdLst/>
              <a:ahLst/>
              <a:cxnLst/>
              <a:rect l="l" t="t" r="r" b="b"/>
              <a:pathLst>
                <a:path w="1051" h="9154" extrusionOk="0">
                  <a:moveTo>
                    <a:pt x="1" y="6118"/>
                  </a:moveTo>
                  <a:lnTo>
                    <a:pt x="1" y="2900"/>
                  </a:lnTo>
                  <a:cubicBezTo>
                    <a:pt x="1" y="1667"/>
                    <a:pt x="480" y="754"/>
                    <a:pt x="1051" y="1"/>
                  </a:cubicBezTo>
                  <a:lnTo>
                    <a:pt x="1051" y="8629"/>
                  </a:lnTo>
                  <a:cubicBezTo>
                    <a:pt x="1051" y="8925"/>
                    <a:pt x="800" y="9154"/>
                    <a:pt x="526" y="9154"/>
                  </a:cubicBezTo>
                  <a:cubicBezTo>
                    <a:pt x="229" y="9154"/>
                    <a:pt x="1" y="8925"/>
                    <a:pt x="1" y="86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p:cNvSpPr/>
            <p:nvPr/>
          </p:nvSpPr>
          <p:spPr>
            <a:xfrm>
              <a:off x="-2343650"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9"/>
            <p:cNvSpPr/>
            <p:nvPr/>
          </p:nvSpPr>
          <p:spPr>
            <a:xfrm>
              <a:off x="-1133858"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a:off x="-1726152" y="-107136"/>
              <a:ext cx="199036" cy="2525390"/>
            </a:xfrm>
            <a:custGeom>
              <a:avLst/>
              <a:gdLst/>
              <a:ahLst/>
              <a:cxnLst/>
              <a:rect l="l" t="t" r="r" b="b"/>
              <a:pathLst>
                <a:path w="1074" h="13627" extrusionOk="0">
                  <a:moveTo>
                    <a:pt x="1" y="13627"/>
                  </a:moveTo>
                  <a:lnTo>
                    <a:pt x="1074" y="13627"/>
                  </a:lnTo>
                  <a:lnTo>
                    <a:pt x="1074" y="2534"/>
                  </a:lnTo>
                  <a:cubicBezTo>
                    <a:pt x="1074" y="2830"/>
                    <a:pt x="823" y="3059"/>
                    <a:pt x="549" y="3059"/>
                  </a:cubicBezTo>
                  <a:cubicBezTo>
                    <a:pt x="252" y="3059"/>
                    <a:pt x="24" y="2830"/>
                    <a:pt x="24" y="2534"/>
                  </a:cubicBez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a:off x="-1527300" y="-1355100"/>
              <a:ext cx="194774" cy="3773351"/>
            </a:xfrm>
            <a:custGeom>
              <a:avLst/>
              <a:gdLst/>
              <a:ahLst/>
              <a:cxnLst/>
              <a:rect l="l" t="t" r="r" b="b"/>
              <a:pathLst>
                <a:path w="1051" h="20361" extrusionOk="0">
                  <a:moveTo>
                    <a:pt x="1" y="20361"/>
                  </a:moveTo>
                  <a:lnTo>
                    <a:pt x="1051" y="20361"/>
                  </a:lnTo>
                  <a:lnTo>
                    <a:pt x="1051" y="617"/>
                  </a:lnTo>
                  <a:cubicBezTo>
                    <a:pt x="868" y="412"/>
                    <a:pt x="708" y="183"/>
                    <a:pt x="526" y="1"/>
                  </a:cubicBezTo>
                  <a:cubicBezTo>
                    <a:pt x="343" y="183"/>
                    <a:pt x="161" y="412"/>
                    <a:pt x="1" y="6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1527300" y="-1312846"/>
              <a:ext cx="194774" cy="1946072"/>
            </a:xfrm>
            <a:custGeom>
              <a:avLst/>
              <a:gdLst/>
              <a:ahLst/>
              <a:cxnLst/>
              <a:rect l="l" t="t" r="r" b="b"/>
              <a:pathLst>
                <a:path w="1051" h="10501" extrusionOk="0">
                  <a:moveTo>
                    <a:pt x="1051" y="389"/>
                  </a:moveTo>
                  <a:cubicBezTo>
                    <a:pt x="937" y="252"/>
                    <a:pt x="845" y="138"/>
                    <a:pt x="731" y="1"/>
                  </a:cubicBezTo>
                  <a:lnTo>
                    <a:pt x="320" y="1"/>
                  </a:lnTo>
                  <a:cubicBezTo>
                    <a:pt x="206" y="138"/>
                    <a:pt x="115" y="252"/>
                    <a:pt x="1" y="389"/>
                  </a:cubicBezTo>
                  <a:lnTo>
                    <a:pt x="1" y="9953"/>
                  </a:lnTo>
                  <a:cubicBezTo>
                    <a:pt x="1" y="10250"/>
                    <a:pt x="229" y="10501"/>
                    <a:pt x="526" y="10501"/>
                  </a:cubicBezTo>
                  <a:cubicBezTo>
                    <a:pt x="822" y="10501"/>
                    <a:pt x="1051" y="10250"/>
                    <a:pt x="1051" y="9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1332710" y="-1240941"/>
              <a:ext cx="194774" cy="3659193"/>
            </a:xfrm>
            <a:custGeom>
              <a:avLst/>
              <a:gdLst/>
              <a:ahLst/>
              <a:cxnLst/>
              <a:rect l="l" t="t" r="r" b="b"/>
              <a:pathLst>
                <a:path w="1051" h="19745" extrusionOk="0">
                  <a:moveTo>
                    <a:pt x="1" y="19745"/>
                  </a:moveTo>
                  <a:lnTo>
                    <a:pt x="1051" y="19745"/>
                  </a:lnTo>
                  <a:lnTo>
                    <a:pt x="1051" y="7191"/>
                  </a:lnTo>
                  <a:lnTo>
                    <a:pt x="1051" y="5548"/>
                  </a:lnTo>
                  <a:lnTo>
                    <a:pt x="1051" y="5570"/>
                  </a:lnTo>
                  <a:lnTo>
                    <a:pt x="1051" y="8652"/>
                  </a:lnTo>
                  <a:cubicBezTo>
                    <a:pt x="1051" y="8948"/>
                    <a:pt x="822" y="9177"/>
                    <a:pt x="526" y="9177"/>
                  </a:cubicBezTo>
                  <a:cubicBezTo>
                    <a:pt x="252" y="9177"/>
                    <a:pt x="1" y="8948"/>
                    <a:pt x="1" y="8652"/>
                  </a:cubicBezTo>
                  <a:lnTo>
                    <a:pt x="1" y="5570"/>
                  </a:lnTo>
                  <a:lnTo>
                    <a:pt x="1" y="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p:cNvSpPr/>
            <p:nvPr/>
          </p:nvSpPr>
          <p:spPr>
            <a:xfrm>
              <a:off x="-1675373" y="-1355100"/>
              <a:ext cx="490919" cy="423277"/>
            </a:xfrm>
            <a:custGeom>
              <a:avLst/>
              <a:gdLst/>
              <a:ahLst/>
              <a:cxnLst/>
              <a:rect l="l" t="t" r="r" b="b"/>
              <a:pathLst>
                <a:path w="2649" h="2284" extrusionOk="0">
                  <a:moveTo>
                    <a:pt x="1325" y="1"/>
                  </a:moveTo>
                  <a:cubicBezTo>
                    <a:pt x="1827" y="571"/>
                    <a:pt x="2352" y="1210"/>
                    <a:pt x="2649" y="2055"/>
                  </a:cubicBezTo>
                  <a:cubicBezTo>
                    <a:pt x="2261" y="2215"/>
                    <a:pt x="1804" y="2283"/>
                    <a:pt x="1325" y="2283"/>
                  </a:cubicBezTo>
                  <a:cubicBezTo>
                    <a:pt x="823" y="2283"/>
                    <a:pt x="366" y="2215"/>
                    <a:pt x="1" y="2055"/>
                  </a:cubicBezTo>
                  <a:cubicBezTo>
                    <a:pt x="298" y="1210"/>
                    <a:pt x="823" y="57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1675373" y="-1236679"/>
              <a:ext cx="148258" cy="300593"/>
            </a:xfrm>
            <a:custGeom>
              <a:avLst/>
              <a:gdLst/>
              <a:ahLst/>
              <a:cxnLst/>
              <a:rect l="l" t="t" r="r" b="b"/>
              <a:pathLst>
                <a:path w="800" h="1622" extrusionOk="0">
                  <a:moveTo>
                    <a:pt x="800" y="1621"/>
                  </a:moveTo>
                  <a:cubicBezTo>
                    <a:pt x="503" y="1576"/>
                    <a:pt x="229" y="1507"/>
                    <a:pt x="1" y="1416"/>
                  </a:cubicBezTo>
                  <a:cubicBezTo>
                    <a:pt x="183" y="891"/>
                    <a:pt x="480" y="412"/>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1332710" y="-1236679"/>
              <a:ext cx="148258" cy="300593"/>
            </a:xfrm>
            <a:custGeom>
              <a:avLst/>
              <a:gdLst/>
              <a:ahLst/>
              <a:cxnLst/>
              <a:rect l="l" t="t" r="r" b="b"/>
              <a:pathLst>
                <a:path w="800" h="1622" extrusionOk="0">
                  <a:moveTo>
                    <a:pt x="1" y="1621"/>
                  </a:moveTo>
                  <a:cubicBezTo>
                    <a:pt x="297" y="1576"/>
                    <a:pt x="571" y="1507"/>
                    <a:pt x="800" y="1416"/>
                  </a:cubicBezTo>
                  <a:cubicBezTo>
                    <a:pt x="617" y="891"/>
                    <a:pt x="320" y="41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1582156" y="-669776"/>
              <a:ext cx="304670" cy="139733"/>
            </a:xfrm>
            <a:custGeom>
              <a:avLst/>
              <a:gdLst/>
              <a:ahLst/>
              <a:cxnLst/>
              <a:rect l="l" t="t" r="r" b="b"/>
              <a:pathLst>
                <a:path w="1644" h="754" extrusionOk="0">
                  <a:moveTo>
                    <a:pt x="342" y="662"/>
                  </a:moveTo>
                  <a:cubicBezTo>
                    <a:pt x="297" y="731"/>
                    <a:pt x="183" y="754"/>
                    <a:pt x="114" y="708"/>
                  </a:cubicBezTo>
                  <a:cubicBezTo>
                    <a:pt x="23" y="662"/>
                    <a:pt x="0" y="548"/>
                    <a:pt x="46" y="480"/>
                  </a:cubicBezTo>
                  <a:cubicBezTo>
                    <a:pt x="137" y="320"/>
                    <a:pt x="251" y="206"/>
                    <a:pt x="365" y="137"/>
                  </a:cubicBezTo>
                  <a:cubicBezTo>
                    <a:pt x="502" y="46"/>
                    <a:pt x="662" y="0"/>
                    <a:pt x="799" y="0"/>
                  </a:cubicBezTo>
                  <a:cubicBezTo>
                    <a:pt x="959" y="0"/>
                    <a:pt x="1096" y="46"/>
                    <a:pt x="1233" y="115"/>
                  </a:cubicBezTo>
                  <a:cubicBezTo>
                    <a:pt x="1370" y="206"/>
                    <a:pt x="1484" y="320"/>
                    <a:pt x="1598" y="480"/>
                  </a:cubicBezTo>
                  <a:cubicBezTo>
                    <a:pt x="1643" y="548"/>
                    <a:pt x="1621" y="662"/>
                    <a:pt x="1529" y="708"/>
                  </a:cubicBezTo>
                  <a:cubicBezTo>
                    <a:pt x="1461" y="754"/>
                    <a:pt x="1347" y="731"/>
                    <a:pt x="1301" y="662"/>
                  </a:cubicBezTo>
                  <a:cubicBezTo>
                    <a:pt x="1233" y="548"/>
                    <a:pt x="1141" y="480"/>
                    <a:pt x="1073" y="411"/>
                  </a:cubicBezTo>
                  <a:cubicBezTo>
                    <a:pt x="981" y="366"/>
                    <a:pt x="890" y="343"/>
                    <a:pt x="799" y="343"/>
                  </a:cubicBezTo>
                  <a:cubicBezTo>
                    <a:pt x="730" y="343"/>
                    <a:pt x="639" y="366"/>
                    <a:pt x="548" y="434"/>
                  </a:cubicBezTo>
                  <a:cubicBezTo>
                    <a:pt x="479" y="480"/>
                    <a:pt x="411" y="548"/>
                    <a:pt x="342" y="6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9"/>
            <p:cNvSpPr/>
            <p:nvPr/>
          </p:nvSpPr>
          <p:spPr>
            <a:xfrm>
              <a:off x="-1692238" y="273517"/>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9"/>
            <p:cNvSpPr/>
            <p:nvPr/>
          </p:nvSpPr>
          <p:spPr>
            <a:xfrm>
              <a:off x="-1218551" y="273517"/>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1692238" y="493495"/>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1218551" y="493495"/>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1692238" y="713473"/>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1218551" y="713473"/>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1692238" y="929189"/>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1218551" y="929189"/>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p:cNvSpPr/>
            <p:nvPr/>
          </p:nvSpPr>
          <p:spPr>
            <a:xfrm>
              <a:off x="-1692238" y="1149167"/>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9"/>
            <p:cNvSpPr/>
            <p:nvPr/>
          </p:nvSpPr>
          <p:spPr>
            <a:xfrm>
              <a:off x="-1218551" y="1149167"/>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9"/>
            <p:cNvSpPr/>
            <p:nvPr/>
          </p:nvSpPr>
          <p:spPr>
            <a:xfrm>
              <a:off x="-1692238" y="1364883"/>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p:cNvSpPr/>
            <p:nvPr/>
          </p:nvSpPr>
          <p:spPr>
            <a:xfrm>
              <a:off x="-1218551" y="1364883"/>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1B5D17A-5A0E-6FED-21E5-1216A652C06F}"/>
              </a:ext>
            </a:extLst>
          </p:cNvPr>
          <p:cNvPicPr>
            <a:picLocks noChangeAspect="1"/>
          </p:cNvPicPr>
          <p:nvPr/>
        </p:nvPicPr>
        <p:blipFill>
          <a:blip r:embed="rId3"/>
          <a:stretch>
            <a:fillRect/>
          </a:stretch>
        </p:blipFill>
        <p:spPr>
          <a:xfrm>
            <a:off x="172773" y="-116443"/>
            <a:ext cx="987026" cy="987026"/>
          </a:xfrm>
          <a:prstGeom prst="rect">
            <a:avLst/>
          </a:prstGeom>
        </p:spPr>
      </p:pic>
      <p:grpSp>
        <p:nvGrpSpPr>
          <p:cNvPr id="3" name="Google Shape;1944;p54">
            <a:extLst>
              <a:ext uri="{FF2B5EF4-FFF2-40B4-BE49-F238E27FC236}">
                <a16:creationId xmlns:a16="http://schemas.microsoft.com/office/drawing/2014/main" id="{66573DFD-67E0-A448-CA8B-E7F6561EDDD4}"/>
              </a:ext>
            </a:extLst>
          </p:cNvPr>
          <p:cNvGrpSpPr/>
          <p:nvPr/>
        </p:nvGrpSpPr>
        <p:grpSpPr>
          <a:xfrm rot="20120758">
            <a:off x="7828559" y="-432299"/>
            <a:ext cx="2053389" cy="2407945"/>
            <a:chOff x="7755819" y="7"/>
            <a:chExt cx="3874200" cy="3874200"/>
          </a:xfrm>
        </p:grpSpPr>
        <p:grpSp>
          <p:nvGrpSpPr>
            <p:cNvPr id="4" name="Google Shape;1945;p54">
              <a:extLst>
                <a:ext uri="{FF2B5EF4-FFF2-40B4-BE49-F238E27FC236}">
                  <a16:creationId xmlns:a16="http://schemas.microsoft.com/office/drawing/2014/main" id="{CFDCE99A-3D40-01B9-27D4-833808C5CBEE}"/>
                </a:ext>
              </a:extLst>
            </p:cNvPr>
            <p:cNvGrpSpPr/>
            <p:nvPr/>
          </p:nvGrpSpPr>
          <p:grpSpPr>
            <a:xfrm rot="10800000">
              <a:off x="7755819" y="7"/>
              <a:ext cx="3874200" cy="3874200"/>
              <a:chOff x="-5038081" y="-1708593"/>
              <a:chExt cx="3874200" cy="3874200"/>
            </a:xfrm>
          </p:grpSpPr>
          <p:sp>
            <p:nvSpPr>
              <p:cNvPr id="18" name="Google Shape;1946;p54">
                <a:extLst>
                  <a:ext uri="{FF2B5EF4-FFF2-40B4-BE49-F238E27FC236}">
                    <a16:creationId xmlns:a16="http://schemas.microsoft.com/office/drawing/2014/main" id="{9368EDC4-312D-D77A-E00D-AC131838D187}"/>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7;p54">
                <a:extLst>
                  <a:ext uri="{FF2B5EF4-FFF2-40B4-BE49-F238E27FC236}">
                    <a16:creationId xmlns:a16="http://schemas.microsoft.com/office/drawing/2014/main" id="{29DD258E-5599-2949-086C-3F5AD99D774A}"/>
                  </a:ext>
                </a:extLst>
              </p:cNvPr>
              <p:cNvSpPr/>
              <p:nvPr/>
            </p:nvSpPr>
            <p:spPr>
              <a:xfrm rot="5400000">
                <a:off x="-4600825"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48;p54">
              <a:extLst>
                <a:ext uri="{FF2B5EF4-FFF2-40B4-BE49-F238E27FC236}">
                  <a16:creationId xmlns:a16="http://schemas.microsoft.com/office/drawing/2014/main" id="{DF45E3C4-6A95-1B2E-E015-61657113D854}"/>
                </a:ext>
              </a:extLst>
            </p:cNvPr>
            <p:cNvGrpSpPr/>
            <p:nvPr/>
          </p:nvGrpSpPr>
          <p:grpSpPr>
            <a:xfrm rot="10800000">
              <a:off x="8272173" y="968024"/>
              <a:ext cx="317215" cy="317215"/>
              <a:chOff x="3750000" y="-1887300"/>
              <a:chExt cx="1325598" cy="1325598"/>
            </a:xfrm>
          </p:grpSpPr>
          <p:sp>
            <p:nvSpPr>
              <p:cNvPr id="6" name="Google Shape;1949;p54">
                <a:extLst>
                  <a:ext uri="{FF2B5EF4-FFF2-40B4-BE49-F238E27FC236}">
                    <a16:creationId xmlns:a16="http://schemas.microsoft.com/office/drawing/2014/main" id="{D8727CC9-D8F4-6845-EE12-35D88FC66238}"/>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50;p54">
                <a:extLst>
                  <a:ext uri="{FF2B5EF4-FFF2-40B4-BE49-F238E27FC236}">
                    <a16:creationId xmlns:a16="http://schemas.microsoft.com/office/drawing/2014/main" id="{55F9617B-015A-EFF7-7C2E-02167A2CDCC0}"/>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1;p54">
                <a:extLst>
                  <a:ext uri="{FF2B5EF4-FFF2-40B4-BE49-F238E27FC236}">
                    <a16:creationId xmlns:a16="http://schemas.microsoft.com/office/drawing/2014/main" id="{09B21BE8-47FA-4C33-259F-0B07BD651203}"/>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52;p54">
                <a:extLst>
                  <a:ext uri="{FF2B5EF4-FFF2-40B4-BE49-F238E27FC236}">
                    <a16:creationId xmlns:a16="http://schemas.microsoft.com/office/drawing/2014/main" id="{EDC04F8E-8C0E-5F80-AC11-7309320418C5}"/>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53;p54">
                <a:extLst>
                  <a:ext uri="{FF2B5EF4-FFF2-40B4-BE49-F238E27FC236}">
                    <a16:creationId xmlns:a16="http://schemas.microsoft.com/office/drawing/2014/main" id="{0D4D910F-3AC6-07FE-E181-A177C6C2610F}"/>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54;p54">
                <a:extLst>
                  <a:ext uri="{FF2B5EF4-FFF2-40B4-BE49-F238E27FC236}">
                    <a16:creationId xmlns:a16="http://schemas.microsoft.com/office/drawing/2014/main" id="{314206DC-CDEA-A1AC-5838-B153A7AB2971}"/>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55;p54">
                <a:extLst>
                  <a:ext uri="{FF2B5EF4-FFF2-40B4-BE49-F238E27FC236}">
                    <a16:creationId xmlns:a16="http://schemas.microsoft.com/office/drawing/2014/main" id="{8C551B92-DFF2-EFEB-C9E5-34A5E3590D7D}"/>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56;p54">
                <a:extLst>
                  <a:ext uri="{FF2B5EF4-FFF2-40B4-BE49-F238E27FC236}">
                    <a16:creationId xmlns:a16="http://schemas.microsoft.com/office/drawing/2014/main" id="{FAD83971-5915-E282-7E10-71C07BD47F0D}"/>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57;p54">
                <a:extLst>
                  <a:ext uri="{FF2B5EF4-FFF2-40B4-BE49-F238E27FC236}">
                    <a16:creationId xmlns:a16="http://schemas.microsoft.com/office/drawing/2014/main" id="{5432B667-672A-734D-E652-FBDF4FFE7833}"/>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58;p54">
                <a:extLst>
                  <a:ext uri="{FF2B5EF4-FFF2-40B4-BE49-F238E27FC236}">
                    <a16:creationId xmlns:a16="http://schemas.microsoft.com/office/drawing/2014/main" id="{CBC9B71E-0720-61C3-7CF5-1FAD0D1DF1F8}"/>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59;p54">
                <a:extLst>
                  <a:ext uri="{FF2B5EF4-FFF2-40B4-BE49-F238E27FC236}">
                    <a16:creationId xmlns:a16="http://schemas.microsoft.com/office/drawing/2014/main" id="{8C5B12A8-0EAB-4B45-20EB-699F5B748BC3}"/>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60;p54">
                <a:extLst>
                  <a:ext uri="{FF2B5EF4-FFF2-40B4-BE49-F238E27FC236}">
                    <a16:creationId xmlns:a16="http://schemas.microsoft.com/office/drawing/2014/main" id="{1396A597-39F7-CAAC-BF99-F31412D83EA1}"/>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098" name="Picture 2" descr="Get Ready GIFs - Find &amp; Share on GIPHY">
            <a:extLst>
              <a:ext uri="{FF2B5EF4-FFF2-40B4-BE49-F238E27FC236}">
                <a16:creationId xmlns:a16="http://schemas.microsoft.com/office/drawing/2014/main" id="{8F386D7E-F72B-448F-96C2-C91AD58985F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58599" y="892663"/>
            <a:ext cx="2226801" cy="2226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grpSp>
        <p:nvGrpSpPr>
          <p:cNvPr id="1571" name="Google Shape;1571;p41"/>
          <p:cNvGrpSpPr/>
          <p:nvPr/>
        </p:nvGrpSpPr>
        <p:grpSpPr>
          <a:xfrm>
            <a:off x="7813003" y="2823461"/>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flipH="1">
            <a:off x="131681" y="247894"/>
            <a:ext cx="814851"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5838650" y="1353046"/>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460;p37">
            <a:extLst>
              <a:ext uri="{FF2B5EF4-FFF2-40B4-BE49-F238E27FC236}">
                <a16:creationId xmlns:a16="http://schemas.microsoft.com/office/drawing/2014/main" id="{78B00BB4-6D54-4E85-9903-7EC8D43A6C08}"/>
              </a:ext>
            </a:extLst>
          </p:cNvPr>
          <p:cNvSpPr txBox="1">
            <a:spLocks/>
          </p:cNvSpPr>
          <p:nvPr/>
        </p:nvSpPr>
        <p:spPr>
          <a:xfrm>
            <a:off x="1099640" y="891540"/>
            <a:ext cx="5210162" cy="1211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l"/>
            <a:r>
              <a:rPr lang="en-US" sz="2800" b="1" dirty="0"/>
              <a:t>Session Content:</a:t>
            </a:r>
          </a:p>
          <a:p>
            <a:pPr marL="285750" indent="-285750" algn="l">
              <a:lnSpc>
                <a:spcPct val="107000"/>
              </a:lnSpc>
              <a:buFont typeface="+mj-lt"/>
              <a:buAutoNum type="arabicPeriod"/>
            </a:pPr>
            <a:r>
              <a:rPr lang="en-US" sz="2200" dirty="0"/>
              <a:t>What is Data</a:t>
            </a:r>
          </a:p>
          <a:p>
            <a:pPr marL="285750" indent="-285750" algn="l">
              <a:lnSpc>
                <a:spcPct val="107000"/>
              </a:lnSpc>
              <a:buFont typeface="+mj-lt"/>
              <a:buAutoNum type="arabicPeriod"/>
            </a:pPr>
            <a:r>
              <a:rPr lang="en-US" sz="2200" dirty="0"/>
              <a:t>Different Data Types</a:t>
            </a:r>
          </a:p>
          <a:p>
            <a:pPr marL="285750" indent="-285750" algn="l">
              <a:lnSpc>
                <a:spcPct val="107000"/>
              </a:lnSpc>
              <a:buFont typeface="+mj-lt"/>
              <a:buAutoNum type="arabicPeriod"/>
            </a:pPr>
            <a:r>
              <a:rPr lang="en-US" sz="2200" dirty="0"/>
              <a:t>Data Jobs </a:t>
            </a:r>
          </a:p>
          <a:p>
            <a:pPr marL="285750" indent="-285750" algn="l">
              <a:lnSpc>
                <a:spcPct val="107000"/>
              </a:lnSpc>
              <a:buFont typeface="+mj-lt"/>
              <a:buAutoNum type="arabicPeriod"/>
            </a:pPr>
            <a:r>
              <a:rPr lang="en-US" sz="2200" dirty="0"/>
              <a:t>Data Science Life Cycle</a:t>
            </a:r>
          </a:p>
          <a:p>
            <a:pPr marL="285750" indent="-285750" algn="l">
              <a:lnSpc>
                <a:spcPct val="107000"/>
              </a:lnSpc>
              <a:buFont typeface="+mj-lt"/>
              <a:buAutoNum type="arabicPeriod"/>
            </a:pPr>
            <a:r>
              <a:rPr lang="en-US" sz="2200" dirty="0"/>
              <a:t>Python Basics</a:t>
            </a:r>
          </a:p>
          <a:p>
            <a:pPr marL="285750" indent="-285750" algn="l">
              <a:lnSpc>
                <a:spcPct val="107000"/>
              </a:lnSpc>
              <a:buFont typeface="+mj-lt"/>
              <a:buAutoNum type="arabicPeriod"/>
            </a:pPr>
            <a:r>
              <a:rPr lang="en-US" sz="2200" dirty="0"/>
              <a:t>Difference Between Datasets and Data Frames</a:t>
            </a:r>
          </a:p>
          <a:p>
            <a:pPr marL="285750" indent="-285750" algn="l">
              <a:lnSpc>
                <a:spcPct val="107000"/>
              </a:lnSpc>
              <a:buFont typeface="+mj-lt"/>
              <a:buAutoNum type="arabicPeriod"/>
            </a:pPr>
            <a:r>
              <a:rPr lang="en-US" sz="2200" dirty="0"/>
              <a:t>Python Important libraries</a:t>
            </a:r>
          </a:p>
          <a:p>
            <a:pPr marL="285750" indent="-285750" algn="l">
              <a:lnSpc>
                <a:spcPct val="107000"/>
              </a:lnSpc>
              <a:buFont typeface="+mj-lt"/>
              <a:buAutoNum type="arabicPeriod"/>
            </a:pPr>
            <a:r>
              <a:rPr lang="en-US" sz="2200" dirty="0"/>
              <a:t>What is Expletory Data Analysis</a:t>
            </a:r>
          </a:p>
          <a:p>
            <a:pPr marL="342900" indent="-342900" algn="l">
              <a:buFont typeface="+mj-lt"/>
              <a:buAutoNum type="arabicPeriod"/>
            </a:pPr>
            <a:endParaRPr lang="en-US"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41"/>
          <p:cNvSpPr txBox="1">
            <a:spLocks noGrp="1"/>
          </p:cNvSpPr>
          <p:nvPr>
            <p:ph type="title" idx="2"/>
          </p:nvPr>
        </p:nvSpPr>
        <p:spPr>
          <a:xfrm>
            <a:off x="583547" y="1868848"/>
            <a:ext cx="6443929"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01. What is Data</a:t>
            </a:r>
            <a:endParaRPr sz="5400" dirty="0"/>
          </a:p>
        </p:txBody>
      </p:sp>
      <p:grpSp>
        <p:nvGrpSpPr>
          <p:cNvPr id="1571" name="Google Shape;1571;p41"/>
          <p:cNvGrpSpPr/>
          <p:nvPr/>
        </p:nvGrpSpPr>
        <p:grpSpPr>
          <a:xfrm>
            <a:off x="8198126" y="2735049"/>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a:off x="6258240" y="3861424"/>
            <a:ext cx="890914" cy="656393"/>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41"/>
          <p:cNvGrpSpPr/>
          <p:nvPr/>
        </p:nvGrpSpPr>
        <p:grpSpPr>
          <a:xfrm>
            <a:off x="6197153" y="1028035"/>
            <a:ext cx="2368792" cy="1932079"/>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907603" y="342648"/>
            <a:ext cx="757712" cy="757712"/>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8834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arth and Space Sciences - Science - 6th Grade by Slidesgo">
  <a:themeElements>
    <a:clrScheme name="Simple Light">
      <a:dk1>
        <a:srgbClr val="24162A"/>
      </a:dk1>
      <a:lt1>
        <a:srgbClr val="FFFFFF"/>
      </a:lt1>
      <a:dk2>
        <a:srgbClr val="93B8EA"/>
      </a:dk2>
      <a:lt2>
        <a:srgbClr val="3969EA"/>
      </a:lt2>
      <a:accent1>
        <a:srgbClr val="7DBE5B"/>
      </a:accent1>
      <a:accent2>
        <a:srgbClr val="FF5D57"/>
      </a:accent2>
      <a:accent3>
        <a:srgbClr val="F2AC4E"/>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TotalTime>
  <Words>2660</Words>
  <Application>Microsoft Office PowerPoint</Application>
  <PresentationFormat>On-screen Show (16:9)</PresentationFormat>
  <Paragraphs>296</Paragraphs>
  <Slides>35</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Söhne Mono</vt:lpstr>
      <vt:lpstr>DM Sans</vt:lpstr>
      <vt:lpstr>Bauhaus 93</vt:lpstr>
      <vt:lpstr>Cascadia Code SemiLight</vt:lpstr>
      <vt:lpstr>DM Sans Black</vt:lpstr>
      <vt:lpstr>Arial</vt:lpstr>
      <vt:lpstr>Cooper Black</vt:lpstr>
      <vt:lpstr>-apple-system</vt:lpstr>
      <vt:lpstr>Aharoni</vt:lpstr>
      <vt:lpstr>Nunito Light</vt:lpstr>
      <vt:lpstr>Earth and Space Sciences - Science - 6th Grade by Slidesgo</vt:lpstr>
      <vt:lpstr>PowerPoint Presentation</vt:lpstr>
      <vt:lpstr>PowerPoint Presentation</vt:lpstr>
      <vt:lpstr>PowerPoint Presentation</vt:lpstr>
      <vt:lpstr>PowerPoint Presentation</vt:lpstr>
      <vt:lpstr>PowerPoint Presentation</vt:lpstr>
      <vt:lpstr>What does it mean to you ?</vt:lpstr>
      <vt:lpstr>PowerPoint Presentation</vt:lpstr>
      <vt:lpstr>PowerPoint Presentation</vt:lpstr>
      <vt:lpstr>01. What is Data</vt:lpstr>
      <vt:lpstr>- Data: raw information that represents facts, figures, or details about something. It can come in various forms such as numbers, text, images, or measurements.  - Data could be represented as a structured and unstructured format   </vt:lpstr>
      <vt:lpstr>02. Different Data Types</vt:lpstr>
      <vt:lpstr>PowerPoint Presentation</vt:lpstr>
      <vt:lpstr>03. Data Jobs </vt:lpstr>
      <vt:lpstr>PowerPoint Presentation</vt:lpstr>
      <vt:lpstr>PowerPoint Presentation</vt:lpstr>
      <vt:lpstr>04. Data Science Life Cycle</vt:lpstr>
      <vt:lpstr>PowerPoint Presentation</vt:lpstr>
      <vt:lpstr>05. Python Basics </vt:lpstr>
      <vt:lpstr>1. Python Variables and Data Structures:</vt:lpstr>
      <vt:lpstr>2.If condition and Loops in python:</vt:lpstr>
      <vt:lpstr>06. Difference Between Datasets and Data Frames  </vt:lpstr>
      <vt:lpstr>PowerPoint Presentation</vt:lpstr>
      <vt:lpstr>07. Python Important libraries   </vt:lpstr>
      <vt:lpstr>NumPy (Numerical Python) is a powerful library in Python that provides support for numerical computations and handling large multi-dimensional arrays and matrices. It is widely used in data science, machine learning, and scientific computing due to its speed, efficiency, and extensive functionality.</vt:lpstr>
      <vt:lpstr>Pandas is a powerful Python library designed for data manipulation, analysis, and handling structured data. It is built on top of NumPy and provides easy-to-use data structures and operations for working with labeled data, making it a cornerstone tool in data science and machine learning.</vt:lpstr>
      <vt:lpstr>PowerPoint Presentation</vt:lpstr>
      <vt:lpstr>Matplotlib and Seaborn are Python libraries used for data visualization. They help represent data graphically, enabling better insights and understanding.  Matplotlib: is a versatile plotting library that provides control over every aspect of a plot. It is widely used for creating static, interactive, and animated visualizations.  Seaborn: is built on top of Matplotlib and provides a high-level interface for creating attractive and informative statistical graphics. </vt:lpstr>
      <vt:lpstr>08. Exploratory  Data Analysis (EDA)  </vt:lpstr>
      <vt:lpstr>Exploratory Data Analysis (EDA):  is the process of analyzing and summarizing a dataset to understand its main characteristics, uncover patterns, and identify anomalies before applying any advanced modeling techniques. EDA helps in gaining insights, formulating hypotheses, and preparing the data for further analysis or machine learning.  </vt:lpstr>
      <vt:lpstr>🤨 Practice Time 🤨</vt:lpstr>
      <vt:lpstr>Speaker Time </vt:lpstr>
      <vt:lpstr>PowerPoint Presentation</vt:lpstr>
      <vt:lpstr>We are here for yourself then for our vision !</vt:lpstr>
      <vt:lpstr>PowerPoint Presentation</vt:lpstr>
      <vt:lpstr>Our Limit Is the Sky🚀  See you Soon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TOT</dc:title>
  <dc:creator>Said Elhadidi</dc:creator>
  <cp:lastModifiedBy>Saher Muhamed</cp:lastModifiedBy>
  <cp:revision>39</cp:revision>
  <dcterms:modified xsi:type="dcterms:W3CDTF">2025-01-20T22:28:12Z</dcterms:modified>
</cp:coreProperties>
</file>